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5" r:id="rId1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47" autoAdjust="0"/>
  </p:normalViewPr>
  <p:slideViewPr>
    <p:cSldViewPr>
      <p:cViewPr varScale="1">
        <p:scale>
          <a:sx n="85" d="100"/>
          <a:sy n="85" d="100"/>
        </p:scale>
        <p:origin x="-7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CC7E8-6954-4F3B-8BD6-0D650CB3219F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365AF-F1A4-44F6-92FD-4B8032B7943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600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Aufgabe: Schreibt alle 5 Sätze zum Thema Jungschar Brunnen. </a:t>
            </a:r>
            <a:r>
              <a:rPr lang="de-CH" dirty="0" smtClean="0">
                <a:sym typeface="Wingdings" pitchFamily="2" charset="2"/>
              </a:rPr>
              <a:t> Stimmen</a:t>
            </a:r>
            <a:r>
              <a:rPr lang="de-CH" baseline="0" dirty="0" smtClean="0">
                <a:sym typeface="Wingdings" pitchFamily="2" charset="2"/>
              </a:rPr>
              <a:t> nicht miteinander überein. (Kein roter Faden)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65AF-F1A4-44F6-92FD-4B8032B7943B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25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65AF-F1A4-44F6-92FD-4B8032B7943B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250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65AF-F1A4-44F6-92FD-4B8032B7943B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250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65AF-F1A4-44F6-92FD-4B8032B7943B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25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65AF-F1A4-44F6-92FD-4B8032B7943B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25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365AF-F1A4-44F6-92FD-4B8032B7943B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25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493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466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217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371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365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851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201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79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344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560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384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7E07-E361-489C-8E25-CC65D3232F7E}" type="datetimeFigureOut">
              <a:rPr lang="de-CH" smtClean="0"/>
              <a:t>27.08.2011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46B8-A25E-4DAF-8EBB-762BECDA56D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229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3608" y="2536764"/>
            <a:ext cx="7772400" cy="1470025"/>
          </a:xfrm>
        </p:spPr>
        <p:txBody>
          <a:bodyPr/>
          <a:lstStyle/>
          <a:p>
            <a:r>
              <a:rPr lang="de-CH" dirty="0" smtClean="0">
                <a:solidFill>
                  <a:srgbClr val="002060"/>
                </a:solidFill>
              </a:rPr>
              <a:t>Das Buch der Bücher</a:t>
            </a:r>
            <a:endParaRPr lang="de-CH" dirty="0">
              <a:solidFill>
                <a:srgbClr val="00206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755576" y="256490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smtClean="0">
                <a:solidFill>
                  <a:srgbClr val="002060"/>
                </a:solidFill>
              </a:rPr>
              <a:t>Die Bibel</a:t>
            </a:r>
            <a:endParaRPr lang="de-CH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50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50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Offenbarungen in der Bibel</a:t>
            </a:r>
            <a:endParaRPr lang="de-CH" sz="30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64556" y="2616624"/>
            <a:ext cx="8229600" cy="398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2000" dirty="0" smtClean="0">
              <a:solidFill>
                <a:schemeClr val="bg1"/>
              </a:solidFill>
            </a:endParaRPr>
          </a:p>
          <a:p>
            <a:endParaRPr lang="de-CH" sz="2000" dirty="0">
              <a:solidFill>
                <a:schemeClr val="bg1"/>
              </a:solidFill>
            </a:endParaRPr>
          </a:p>
          <a:p>
            <a:endParaRPr lang="de-CH" sz="2000" dirty="0" smtClean="0">
              <a:solidFill>
                <a:schemeClr val="bg1"/>
              </a:solidFill>
            </a:endParaRPr>
          </a:p>
          <a:p>
            <a:endParaRPr lang="de-CH" sz="2000" dirty="0">
              <a:solidFill>
                <a:schemeClr val="bg1"/>
              </a:solidFill>
            </a:endParaRPr>
          </a:p>
          <a:p>
            <a:endParaRPr lang="de-CH" sz="2000" dirty="0" smtClean="0">
              <a:solidFill>
                <a:schemeClr val="bg1"/>
              </a:solidFill>
            </a:endParaRPr>
          </a:p>
          <a:p>
            <a:endParaRPr lang="de-CH" sz="2000" dirty="0">
              <a:solidFill>
                <a:schemeClr val="bg1"/>
              </a:solidFill>
            </a:endParaRPr>
          </a:p>
          <a:p>
            <a:r>
              <a:rPr lang="de-CH" sz="2000" dirty="0" smtClean="0">
                <a:solidFill>
                  <a:srgbClr val="FF0000"/>
                </a:solidFill>
              </a:rPr>
              <a:t>Karl </a:t>
            </a:r>
            <a:r>
              <a:rPr lang="de-CH" sz="2000" dirty="0">
                <a:solidFill>
                  <a:srgbClr val="FF0000"/>
                </a:solidFill>
              </a:rPr>
              <a:t>der Grosse (römischer Kaiser, lebte im 8. &amp; 9. Jahrhundert) sagt voraus, dass im 20. Jahrhundert ein Mann in </a:t>
            </a:r>
            <a:r>
              <a:rPr lang="de-CH" sz="2000" dirty="0" smtClean="0">
                <a:solidFill>
                  <a:srgbClr val="FF0000"/>
                </a:solidFill>
              </a:rPr>
              <a:t>Luzern namens </a:t>
            </a:r>
            <a:r>
              <a:rPr lang="de-CH" sz="2000" dirty="0" smtClean="0">
                <a:solidFill>
                  <a:srgbClr val="FF0000"/>
                </a:solidFill>
              </a:rPr>
              <a:t>Hans Peter Müller geboren </a:t>
            </a:r>
            <a:r>
              <a:rPr lang="de-CH" sz="2000" dirty="0">
                <a:solidFill>
                  <a:srgbClr val="FF0000"/>
                </a:solidFill>
              </a:rPr>
              <a:t>wird. Er prophezeit auch seinen Namen. Karl der Grosse prophezeit, dass </a:t>
            </a:r>
            <a:r>
              <a:rPr lang="de-CH" sz="2000" dirty="0" smtClean="0">
                <a:solidFill>
                  <a:srgbClr val="FF0000"/>
                </a:solidFill>
              </a:rPr>
              <a:t>Herr </a:t>
            </a:r>
            <a:r>
              <a:rPr lang="de-CH" sz="2000" dirty="0" smtClean="0">
                <a:solidFill>
                  <a:srgbClr val="FF0000"/>
                </a:solidFill>
              </a:rPr>
              <a:t>Müller </a:t>
            </a:r>
            <a:r>
              <a:rPr lang="de-CH" sz="2000" dirty="0" smtClean="0">
                <a:solidFill>
                  <a:srgbClr val="FF0000"/>
                </a:solidFill>
              </a:rPr>
              <a:t>in Steinen aufwächst. </a:t>
            </a:r>
            <a:r>
              <a:rPr lang="de-CH" sz="2000" dirty="0">
                <a:solidFill>
                  <a:srgbClr val="FF0000"/>
                </a:solidFill>
              </a:rPr>
              <a:t>Er prophezeit seinen Werdegang, ebenfalls prophezeit der römische Kaiser über 1200 Jahre vorher auf den Tag genau, dass </a:t>
            </a:r>
            <a:r>
              <a:rPr lang="de-CH" sz="2000" dirty="0" smtClean="0">
                <a:solidFill>
                  <a:srgbClr val="FF0000"/>
                </a:solidFill>
              </a:rPr>
              <a:t>Hans Peter am </a:t>
            </a:r>
            <a:r>
              <a:rPr lang="de-CH" sz="2000" dirty="0" smtClean="0">
                <a:solidFill>
                  <a:srgbClr val="FF0000"/>
                </a:solidFill>
              </a:rPr>
              <a:t>12. Februar 2011 an einem Jungscharnachmittag über die Bibel spricht. "</a:t>
            </a:r>
            <a:r>
              <a:rPr lang="de-CH" sz="2000" dirty="0">
                <a:solidFill>
                  <a:srgbClr val="FF0000"/>
                </a:solidFill>
              </a:rPr>
              <a:t>der Grosse" sagt </a:t>
            </a:r>
            <a:r>
              <a:rPr lang="de-CH" sz="2000" dirty="0" smtClean="0">
                <a:solidFill>
                  <a:srgbClr val="FF0000"/>
                </a:solidFill>
              </a:rPr>
              <a:t>ebenfalls voraus</a:t>
            </a:r>
            <a:r>
              <a:rPr lang="de-CH" sz="2000" dirty="0">
                <a:solidFill>
                  <a:srgbClr val="FF0000"/>
                </a:solidFill>
              </a:rPr>
              <a:t>, dass </a:t>
            </a:r>
            <a:r>
              <a:rPr lang="de-CH" sz="2000" dirty="0" smtClean="0">
                <a:solidFill>
                  <a:srgbClr val="FF0000"/>
                </a:solidFill>
              </a:rPr>
              <a:t>Hans </a:t>
            </a:r>
            <a:r>
              <a:rPr lang="de-CH" sz="2000" dirty="0" smtClean="0">
                <a:solidFill>
                  <a:srgbClr val="FF0000"/>
                </a:solidFill>
              </a:rPr>
              <a:t>heute Pizza ass. </a:t>
            </a:r>
          </a:p>
          <a:p>
            <a:endParaRPr lang="de-CH" sz="2000" dirty="0">
              <a:solidFill>
                <a:schemeClr val="bg1"/>
              </a:solidFill>
            </a:endParaRPr>
          </a:p>
          <a:p>
            <a:endParaRPr lang="de-CH" sz="2000" dirty="0" smtClean="0">
              <a:solidFill>
                <a:schemeClr val="bg1"/>
              </a:solidFill>
            </a:endParaRPr>
          </a:p>
          <a:p>
            <a:endParaRPr lang="de-CH" sz="2000" dirty="0">
              <a:solidFill>
                <a:schemeClr val="bg1"/>
              </a:solidFill>
            </a:endParaRPr>
          </a:p>
          <a:p>
            <a:endParaRPr lang="de-CH" sz="2000" dirty="0" smtClean="0">
              <a:solidFill>
                <a:schemeClr val="bg1"/>
              </a:solidFill>
            </a:endParaRPr>
          </a:p>
          <a:p>
            <a:endParaRPr lang="de-CH" sz="2000" dirty="0">
              <a:solidFill>
                <a:schemeClr val="bg1"/>
              </a:solidFill>
            </a:endParaRPr>
          </a:p>
          <a:p>
            <a:endParaRPr lang="de-CH" sz="2000" dirty="0" smtClean="0">
              <a:solidFill>
                <a:schemeClr val="bg1"/>
              </a:solidFill>
            </a:endParaRPr>
          </a:p>
          <a:p>
            <a:endParaRPr lang="de-CH" sz="2000" dirty="0">
              <a:solidFill>
                <a:schemeClr val="bg1"/>
              </a:solidFill>
            </a:endParaRPr>
          </a:p>
          <a:p>
            <a:endParaRPr lang="de-CH" sz="2000" dirty="0" smtClean="0">
              <a:solidFill>
                <a:schemeClr val="bg1"/>
              </a:solidFill>
            </a:endParaRPr>
          </a:p>
          <a:p>
            <a:endParaRPr lang="de-CH" sz="2000" dirty="0">
              <a:solidFill>
                <a:schemeClr val="bg1"/>
              </a:solidFill>
            </a:endParaRPr>
          </a:p>
          <a:p>
            <a:endParaRPr lang="de-CH" sz="2000" dirty="0" smtClean="0">
              <a:solidFill>
                <a:schemeClr val="bg1"/>
              </a:solidFill>
            </a:endParaRPr>
          </a:p>
          <a:p>
            <a:endParaRPr lang="de-CH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diebibel.info/pics/text/prophet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31" y="2132856"/>
            <a:ext cx="6449050" cy="21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1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Zum Schluss noch ein paar allgemeine Facts.</a:t>
            </a:r>
            <a:endParaRPr lang="de-CH" sz="3000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CH" dirty="0" smtClean="0">
                <a:solidFill>
                  <a:srgbClr val="FF0000"/>
                </a:solidFill>
              </a:rPr>
              <a:t>Warum ist die Bibel das einzigartigste Buch der Welt?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Die Bibel ist das meistverkaufte Buch der Welt.</a:t>
            </a:r>
            <a:endParaRPr lang="de-CH" sz="30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64556" y="2616624"/>
            <a:ext cx="8229600" cy="398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 smtClean="0">
                <a:solidFill>
                  <a:srgbClr val="FF0000"/>
                </a:solidFill>
              </a:rPr>
              <a:t>Momentan ca. 20 – 30 Mio. verkaufte Exemplare.</a:t>
            </a:r>
          </a:p>
          <a:p>
            <a:endParaRPr lang="de-CH" sz="2000" dirty="0" smtClean="0">
              <a:solidFill>
                <a:srgbClr val="FF0000"/>
              </a:solidFill>
            </a:endParaRPr>
          </a:p>
          <a:p>
            <a:r>
              <a:rPr lang="de-CH" sz="2000" dirty="0" smtClean="0">
                <a:solidFill>
                  <a:srgbClr val="FF0000"/>
                </a:solidFill>
              </a:rPr>
              <a:t>Pro Jahr werden weltweit etwa 200 bis 300 Millionen Bibeln verkauft.</a:t>
            </a:r>
          </a:p>
          <a:p>
            <a:endParaRPr lang="de-CH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Übersetzungen der Bibel</a:t>
            </a:r>
            <a:endParaRPr lang="de-CH" sz="30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05923"/>
              </p:ext>
            </p:extLst>
          </p:nvPr>
        </p:nvGraphicFramePr>
        <p:xfrm>
          <a:off x="811840" y="2924944"/>
          <a:ext cx="7957312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4270"/>
                <a:gridCol w="1219200"/>
                <a:gridCol w="1885442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de-CH" b="1" dirty="0" smtClean="0">
                          <a:solidFill>
                            <a:srgbClr val="FF0000"/>
                          </a:solidFill>
                        </a:rPr>
                        <a:t>Kontinente/Region</a:t>
                      </a:r>
                      <a:endParaRPr lang="de-CH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 smtClean="0">
                          <a:solidFill>
                            <a:srgbClr val="FF0000"/>
                          </a:solidFill>
                        </a:rPr>
                        <a:t>Bibelteile</a:t>
                      </a:r>
                      <a:endParaRPr lang="de-CH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 smtClean="0">
                          <a:solidFill>
                            <a:srgbClr val="FF0000"/>
                          </a:solidFill>
                        </a:rPr>
                        <a:t>Neue</a:t>
                      </a:r>
                      <a:r>
                        <a:rPr lang="de-CH" b="1" baseline="0" dirty="0" smtClean="0">
                          <a:solidFill>
                            <a:srgbClr val="FF0000"/>
                          </a:solidFill>
                        </a:rPr>
                        <a:t> Testamente</a:t>
                      </a:r>
                      <a:endParaRPr lang="de-CH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 smtClean="0">
                          <a:solidFill>
                            <a:srgbClr val="FF0000"/>
                          </a:solidFill>
                        </a:rPr>
                        <a:t>Bibeln</a:t>
                      </a:r>
                      <a:endParaRPr lang="de-CH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de-CH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Afrika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223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326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169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718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Asien/Pazifik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358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501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177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1036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Europa/Mittlerer</a:t>
                      </a:r>
                      <a:r>
                        <a:rPr lang="de-CH" baseline="0" dirty="0" smtClean="0">
                          <a:solidFill>
                            <a:srgbClr val="FF0000"/>
                          </a:solidFill>
                        </a:rPr>
                        <a:t> Osten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110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62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212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Amerika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150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318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42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FF0000"/>
                          </a:solidFill>
                        </a:rPr>
                        <a:t>510</a:t>
                      </a:r>
                      <a:endParaRPr lang="de-C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i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de-CH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i="1" dirty="0" smtClean="0">
                          <a:solidFill>
                            <a:srgbClr val="FF0000"/>
                          </a:solidFill>
                        </a:rPr>
                        <a:t>843</a:t>
                      </a:r>
                      <a:endParaRPr lang="de-CH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i="1" dirty="0" smtClean="0">
                          <a:solidFill>
                            <a:srgbClr val="FF0000"/>
                          </a:solidFill>
                        </a:rPr>
                        <a:t>1185</a:t>
                      </a:r>
                      <a:endParaRPr lang="de-CH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i="1" dirty="0" smtClean="0">
                          <a:solidFill>
                            <a:srgbClr val="FF0000"/>
                          </a:solidFill>
                        </a:rPr>
                        <a:t>451</a:t>
                      </a:r>
                      <a:endParaRPr lang="de-CH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i="1" dirty="0" smtClean="0">
                          <a:solidFill>
                            <a:srgbClr val="FF0000"/>
                          </a:solidFill>
                        </a:rPr>
                        <a:t>2479</a:t>
                      </a:r>
                      <a:endParaRPr lang="de-CH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>
          <a:xfrm>
            <a:off x="664556" y="5301208"/>
            <a:ext cx="8229600" cy="1296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2000" dirty="0" smtClean="0">
              <a:solidFill>
                <a:srgbClr val="FF0000"/>
              </a:solidFill>
            </a:endParaRPr>
          </a:p>
          <a:p>
            <a:r>
              <a:rPr lang="de-CH" sz="2000" dirty="0" smtClean="0">
                <a:solidFill>
                  <a:srgbClr val="FF0000"/>
                </a:solidFill>
              </a:rPr>
              <a:t>Die Bibel ist nun in etwa 90% der Sprachen der Welt verfügbar.</a:t>
            </a:r>
          </a:p>
          <a:p>
            <a:endParaRPr lang="de-CH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7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Die Bibel wurde über eine Zeitspanne von mehreren hundert Jahren geschrieben</a:t>
            </a:r>
            <a:endParaRPr lang="de-CH" sz="30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64556" y="2616624"/>
            <a:ext cx="8229600" cy="398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 smtClean="0">
                <a:solidFill>
                  <a:srgbClr val="FF0000"/>
                </a:solidFill>
              </a:rPr>
              <a:t>Die Bibel wurde in einem Zeitraum von 1550 Jahren geschrieben. </a:t>
            </a:r>
          </a:p>
          <a:p>
            <a:r>
              <a:rPr lang="de-CH" sz="2000" dirty="0" smtClean="0">
                <a:solidFill>
                  <a:srgbClr val="FF0000"/>
                </a:solidFill>
              </a:rPr>
              <a:t>(1450 v. Chr. bis 100 n. Chr.)</a:t>
            </a:r>
          </a:p>
          <a:p>
            <a:endParaRPr lang="de-CH" sz="2000" dirty="0">
              <a:solidFill>
                <a:srgbClr val="FF0000"/>
              </a:solidFill>
            </a:endParaRPr>
          </a:p>
          <a:p>
            <a:r>
              <a:rPr lang="de-CH" sz="2000" dirty="0" smtClean="0">
                <a:solidFill>
                  <a:srgbClr val="FF0000"/>
                </a:solidFill>
              </a:rPr>
              <a:t>Sie berichtet dabei von der Schöpfungsgeschichte, von Königen, von Helden, Schwächlingen und anderen Personen. Ebenfalls ist die Geschichte von Jesus dabei, mehrere Briefe an die alten Gemeinden und die Offenbarung.</a:t>
            </a:r>
          </a:p>
          <a:p>
            <a:endParaRPr lang="de-CH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Die Bibel wurde von mehr als 40 Einzelpersonen verfasst.</a:t>
            </a:r>
            <a:endParaRPr lang="de-CH" sz="30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64556" y="2616624"/>
            <a:ext cx="8229600" cy="398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 smtClean="0">
                <a:solidFill>
                  <a:srgbClr val="FF0000"/>
                </a:solidFill>
              </a:rPr>
              <a:t>Diese Personen kannten sich gegenseitig nicht! Ebenfalls waren sie alle unterschiedliche Personen, z.B. König, Fischer, Arzt, Zöllner, General, Rabbiner, …</a:t>
            </a:r>
          </a:p>
          <a:p>
            <a:endParaRPr lang="de-CH" sz="2000" dirty="0">
              <a:solidFill>
                <a:srgbClr val="FF0000"/>
              </a:solidFill>
            </a:endParaRPr>
          </a:p>
          <a:p>
            <a:r>
              <a:rPr lang="de-CH" sz="2000" dirty="0" smtClean="0">
                <a:solidFill>
                  <a:srgbClr val="FF0000"/>
                </a:solidFill>
              </a:rPr>
              <a:t>Eigentlich ist es unmöglich, dass alle diese Schriften zu einem Buch zusammengekommen sind, da sie zu völlig verschiedenen Zeiten an völlig verschiedenen Orten geschrieben wurden.</a:t>
            </a:r>
          </a:p>
          <a:p>
            <a:endParaRPr lang="de-CH" sz="2000" dirty="0">
              <a:solidFill>
                <a:srgbClr val="FF0000"/>
              </a:solidFill>
            </a:endParaRPr>
          </a:p>
          <a:p>
            <a:r>
              <a:rPr lang="de-CH" sz="2000" dirty="0" smtClean="0">
                <a:solidFill>
                  <a:srgbClr val="FF0000"/>
                </a:solidFill>
              </a:rPr>
              <a:t>Ebenfalls ist es unmöglich, dass sich durch die gesamte Bibel ein roter Faden zieht.</a:t>
            </a:r>
          </a:p>
          <a:p>
            <a:endParaRPr lang="de-CH" sz="2000" dirty="0">
              <a:solidFill>
                <a:srgbClr val="FF0000"/>
              </a:solidFill>
            </a:endParaRPr>
          </a:p>
          <a:p>
            <a:r>
              <a:rPr lang="de-CH" sz="2000" dirty="0" smtClean="0">
                <a:solidFill>
                  <a:srgbClr val="FF0000"/>
                </a:solidFill>
              </a:rPr>
              <a:t>Und doch ist genau das passiert.</a:t>
            </a:r>
          </a:p>
          <a:p>
            <a:endParaRPr lang="de-CH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fotosearch.de/bthumb/CSP/CSP166/k16616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0537" cy="23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otosearch.de/bthumb/CSP/CSP164/k16459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37" y="-2"/>
            <a:ext cx="1812393" cy="23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hotos3.fotosearch.com/bthumb/CSP/CSP141/k14177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29" y="-22253"/>
            <a:ext cx="1576105" cy="237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ageenvision.com/450/12614-general-in-uniform-clipart-by-djar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91" y="-18792"/>
            <a:ext cx="2240497" cy="236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r0k.us/insurance/gp/images/rabb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"/>
            <a:ext cx="2011229" cy="23488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65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Wie entstand die Bibel?</a:t>
            </a:r>
            <a:endParaRPr lang="de-CH" sz="30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64556" y="2616624"/>
            <a:ext cx="8229600" cy="398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2000" dirty="0">
              <a:solidFill>
                <a:schemeClr val="bg1"/>
              </a:solidFill>
            </a:endParaRPr>
          </a:p>
        </p:txBody>
      </p:sp>
      <p:pic>
        <p:nvPicPr>
          <p:cNvPr id="3" name="~PIB50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Was beweist, dass die Bibel nicht verändert wurde?</a:t>
            </a:r>
            <a:endParaRPr lang="de-CH" sz="30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64556" y="2616624"/>
            <a:ext cx="8229600" cy="398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 smtClean="0">
                <a:solidFill>
                  <a:srgbClr val="C00000"/>
                </a:solidFill>
              </a:rPr>
              <a:t>Es existieren 4000 komplette handschriftliche Manuskripte der Bibel. Dazu 13000 Handschriften des Neuen Testamentes und noch knapp 9000 Teilschriften des Alten Testamentes.</a:t>
            </a:r>
          </a:p>
          <a:p>
            <a:endParaRPr lang="de-CH" sz="2000" dirty="0">
              <a:solidFill>
                <a:srgbClr val="C00000"/>
              </a:solidFill>
            </a:endParaRPr>
          </a:p>
          <a:p>
            <a:r>
              <a:rPr lang="de-CH" sz="2000" dirty="0" smtClean="0">
                <a:solidFill>
                  <a:srgbClr val="C00000"/>
                </a:solidFill>
              </a:rPr>
              <a:t>Durch die Analyse dieser Schriften, wurde festgestellt, dass der Text der Bibel noch immer derselbe ist.</a:t>
            </a:r>
          </a:p>
          <a:p>
            <a:endParaRPr lang="de-CH" sz="2000" dirty="0" smtClean="0">
              <a:solidFill>
                <a:srgbClr val="C00000"/>
              </a:solidFill>
            </a:endParaRPr>
          </a:p>
          <a:p>
            <a:r>
              <a:rPr lang="de-CH" sz="2000" dirty="0" smtClean="0">
                <a:solidFill>
                  <a:srgbClr val="C00000"/>
                </a:solidFill>
              </a:rPr>
              <a:t>Man fand viele in Tontöpfen eingeschlossene Schriftrollen in Höhlen.</a:t>
            </a:r>
            <a:endParaRPr lang="de-CH" sz="2000" dirty="0">
              <a:solidFill>
                <a:srgbClr val="C00000"/>
              </a:solidFill>
            </a:endParaRPr>
          </a:p>
          <a:p>
            <a:endParaRPr lang="de-CH" sz="2000" dirty="0">
              <a:solidFill>
                <a:srgbClr val="C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1"/>
            <a:ext cx="4572000" cy="69091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80" y="12931"/>
            <a:ext cx="5201920" cy="39014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8" y="2616624"/>
            <a:ext cx="9161407" cy="43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FF0000"/>
                </a:solidFill>
              </a:rPr>
              <a:t>Bibelfacts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39552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000" dirty="0" smtClean="0">
                <a:solidFill>
                  <a:srgbClr val="FF0000"/>
                </a:solidFill>
              </a:rPr>
              <a:t>Die Bibel ist ein topaktuelles Buch.</a:t>
            </a:r>
            <a:endParaRPr lang="de-CH" sz="3000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64556" y="2616624"/>
            <a:ext cx="8229600" cy="39807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 smtClean="0">
                <a:solidFill>
                  <a:srgbClr val="C00000"/>
                </a:solidFill>
              </a:rPr>
              <a:t>Die Bibel ist das meist zitierte Buch.</a:t>
            </a:r>
          </a:p>
          <a:p>
            <a:endParaRPr lang="de-CH" sz="2000" dirty="0" smtClean="0">
              <a:solidFill>
                <a:srgbClr val="C00000"/>
              </a:solidFill>
            </a:endParaRPr>
          </a:p>
          <a:p>
            <a:r>
              <a:rPr lang="de-CH" sz="2000" dirty="0" smtClean="0">
                <a:solidFill>
                  <a:srgbClr val="C00000"/>
                </a:solidFill>
              </a:rPr>
              <a:t>Die Bibel kann einem in allen Lebenslagen helfen.</a:t>
            </a:r>
          </a:p>
          <a:p>
            <a:endParaRPr lang="de-CH" sz="2000" dirty="0" smtClean="0">
              <a:solidFill>
                <a:srgbClr val="C00000"/>
              </a:solidFill>
            </a:endParaRPr>
          </a:p>
          <a:p>
            <a:r>
              <a:rPr lang="de-CH" sz="2000" dirty="0" smtClean="0">
                <a:solidFill>
                  <a:srgbClr val="C00000"/>
                </a:solidFill>
              </a:rPr>
              <a:t>Sie enthält extrem genaue Angaben (mehr folgt noch).</a:t>
            </a:r>
          </a:p>
          <a:p>
            <a:endParaRPr lang="de-CH" sz="2000" dirty="0" smtClean="0">
              <a:solidFill>
                <a:srgbClr val="C00000"/>
              </a:solidFill>
            </a:endParaRPr>
          </a:p>
          <a:p>
            <a:r>
              <a:rPr lang="de-CH" sz="2000" dirty="0" smtClean="0">
                <a:solidFill>
                  <a:srgbClr val="C00000"/>
                </a:solidFill>
              </a:rPr>
              <a:t>Die Bibel enthält Texte zur Vergangenheit sowie auch zur Zukunft.</a:t>
            </a:r>
          </a:p>
          <a:p>
            <a:endParaRPr lang="de-CH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4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</Words>
  <Application>Microsoft Office PowerPoint</Application>
  <PresentationFormat>Bildschirmpräsentation (4:3)</PresentationFormat>
  <Paragraphs>102</Paragraphs>
  <Slides>11</Slides>
  <Notes>6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Larissa</vt:lpstr>
      <vt:lpstr>Das Buch der Bücher</vt:lpstr>
      <vt:lpstr>Warum ist die Bibel das einzigartigste Buch der Welt?</vt:lpstr>
      <vt:lpstr>Bibelfacts</vt:lpstr>
      <vt:lpstr>Bibelfacts</vt:lpstr>
      <vt:lpstr>Bibelfacts</vt:lpstr>
      <vt:lpstr>Bibelfacts</vt:lpstr>
      <vt:lpstr>Bibelfacts</vt:lpstr>
      <vt:lpstr>Bibelfacts</vt:lpstr>
      <vt:lpstr>Bibelfacts</vt:lpstr>
      <vt:lpstr>Bibelfacts</vt:lpstr>
      <vt:lpstr>Bibelfacts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Lukas</dc:creator>
  <cp:lastModifiedBy>Lukas Leuenberger</cp:lastModifiedBy>
  <cp:revision>39</cp:revision>
  <dcterms:created xsi:type="dcterms:W3CDTF">2011-02-11T19:18:51Z</dcterms:created>
  <dcterms:modified xsi:type="dcterms:W3CDTF">2011-08-27T11:17:42Z</dcterms:modified>
</cp:coreProperties>
</file>