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1"/>
  </p:sldMasterIdLst>
  <p:notesMasterIdLst>
    <p:notesMasterId r:id="rId18"/>
  </p:notesMasterIdLst>
  <p:sldIdLst>
    <p:sldId id="256" r:id="rId2"/>
    <p:sldId id="270" r:id="rId3"/>
    <p:sldId id="271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DAC4C-6B77-C547-A254-1019069FBC40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37D42-4E55-D449-848F-6B3C7E255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37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Für Leiter: Geschichte</a:t>
            </a:r>
            <a:r>
              <a:rPr lang="de-DE" baseline="0" dirty="0" smtClean="0"/>
              <a:t> mit </a:t>
            </a:r>
            <a:r>
              <a:rPr lang="de-DE" baseline="0" dirty="0" err="1" smtClean="0"/>
              <a:t>Schalksknecht</a:t>
            </a:r>
            <a:r>
              <a:rPr lang="de-DE" baseline="0" dirty="0" smtClean="0"/>
              <a:t> erzählen. Als gutes Beispiel wenn Zeit bleibt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37D42-4E55-D449-848F-6B3C7E255EC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90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9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7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52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00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30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46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23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0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13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48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D916-5AF8-9942-AF56-330B5CA8A0EE}" type="datetimeFigureOut">
              <a:rPr lang="de-DE" smtClean="0"/>
              <a:t>10.07.14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C3A7-A22D-D748-97A6-9CCCA530B5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79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hyperlink" Target="https://christlicheperlen.wordpress.com/category/kinder/" TargetMode="External"/><Relationship Id="rId20" Type="http://schemas.openxmlformats.org/officeDocument/2006/relationships/hyperlink" Target="http://de.gofreedownload.net/free-vector/vector-clip-art/dad-holding-daughters-hand-128706/%23.U6vl6o1_tZs" TargetMode="External"/><Relationship Id="rId21" Type="http://schemas.openxmlformats.org/officeDocument/2006/relationships/hyperlink" Target="http://www.schule-und-familie.de/ausmalbild-drucken/drei-herzen.html" TargetMode="External"/><Relationship Id="rId22" Type="http://schemas.openxmlformats.org/officeDocument/2006/relationships/hyperlink" Target="http://www.schule-und-familie.de/ausmalbild-drucken/malen-nach-zahlen-igel.html" TargetMode="External"/><Relationship Id="rId23" Type="http://schemas.openxmlformats.org/officeDocument/2006/relationships/hyperlink" Target="http://jnvk.de/pages/klassengruppen/klassen/sve-ii/der-winter.php" TargetMode="External"/><Relationship Id="rId24" Type="http://schemas.openxmlformats.org/officeDocument/2006/relationships/hyperlink" Target="http://www.freizeitfreunde.de/leserartikel/quotder-neue-chef-380805" TargetMode="External"/><Relationship Id="rId25" Type="http://schemas.openxmlformats.org/officeDocument/2006/relationships/hyperlink" Target="http://www.animaatjes.de/bilder/lachen/&amp;p=7/" TargetMode="External"/><Relationship Id="rId26" Type="http://schemas.openxmlformats.org/officeDocument/2006/relationships/hyperlink" Target="http://www.malvorlagen-bilder.de/kinderraetsel.html" TargetMode="External"/><Relationship Id="rId27" Type="http://schemas.openxmlformats.org/officeDocument/2006/relationships/hyperlink" Target="http://www.schule-und-familie.de/ausmalbild-drucken/labyrinth-angler.html" TargetMode="External"/><Relationship Id="rId28" Type="http://schemas.openxmlformats.org/officeDocument/2006/relationships/hyperlink" Target="http://twinpossible.com/wp-content/uploads/2011/04/smiley-with-hair.gif" TargetMode="External"/><Relationship Id="rId10" Type="http://schemas.openxmlformats.org/officeDocument/2006/relationships/hyperlink" Target="http://www.zaubereinmaleins.de/startseite/08-08-2013....kat.96/" TargetMode="External"/><Relationship Id="rId11" Type="http://schemas.openxmlformats.org/officeDocument/2006/relationships/hyperlink" Target="http://www.schule-und-familie.de/ausmalbild-drucken/malvorlage-zahl-sieben-voegel.html" TargetMode="External"/><Relationship Id="rId12" Type="http://schemas.openxmlformats.org/officeDocument/2006/relationships/hyperlink" Target="http://www.malvorlagenwelt.com/ausmalbilder-bibel-neues-testament-malvorlagen.html" TargetMode="External"/><Relationship Id="rId13" Type="http://schemas.openxmlformats.org/officeDocument/2006/relationships/hyperlink" Target="http://archiv.gott.net/2149.html" TargetMode="External"/><Relationship Id="rId14" Type="http://schemas.openxmlformats.org/officeDocument/2006/relationships/hyperlink" Target="http://www.kostenlose-ausmalbilder.de/Tiere/Voegel/Adler-1.html" TargetMode="External"/><Relationship Id="rId15" Type="http://schemas.openxmlformats.org/officeDocument/2006/relationships/hyperlink" Target="http://ausmalbilder-malvorlagen.org/ausmalbilder-hahn-zum-ausdrucken.html" TargetMode="External"/><Relationship Id="rId16" Type="http://schemas.openxmlformats.org/officeDocument/2006/relationships/hyperlink" Target="http://www.deine-wandtattoos.de/storch.html" TargetMode="External"/><Relationship Id="rId17" Type="http://schemas.openxmlformats.org/officeDocument/2006/relationships/hyperlink" Target="http://www.bastelideen.info/html/schwan_malvorlage_b.html" TargetMode="External"/><Relationship Id="rId18" Type="http://schemas.openxmlformats.org/officeDocument/2006/relationships/hyperlink" Target="http://theclipartwizard.com/christian-easter-coloring-pages.htm" TargetMode="External"/><Relationship Id="rId19" Type="http://schemas.openxmlformats.org/officeDocument/2006/relationships/hyperlink" Target="http://jonaseck.blogspot.ch/2007_04_01_archive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redigt-online.de/prewo/frame_da_hilft_nur.htm" TargetMode="External"/><Relationship Id="rId3" Type="http://schemas.openxmlformats.org/officeDocument/2006/relationships/hyperlink" Target="http://www.schulbilder.org/malvorlage-buch-lesen-i5510.html" TargetMode="External"/><Relationship Id="rId4" Type="http://schemas.openxmlformats.org/officeDocument/2006/relationships/hyperlink" Target="http://kristinad.twoday.net/stories/1453076/" TargetMode="External"/><Relationship Id="rId5" Type="http://schemas.openxmlformats.org/officeDocument/2006/relationships/hyperlink" Target="http://www.kuendigs.ch/gratis/index.html" TargetMode="External"/><Relationship Id="rId6" Type="http://schemas.openxmlformats.org/officeDocument/2006/relationships/hyperlink" Target="http://www.kath-kirche-kaernten.at/regenbogen/produkte/C3433/biblische_landkarten" TargetMode="External"/><Relationship Id="rId7" Type="http://schemas.openxmlformats.org/officeDocument/2006/relationships/hyperlink" Target="http://www.thewholestory.de/de/bilder-zu-petrus-menschenfischer-sw/" TargetMode="External"/><Relationship Id="rId8" Type="http://schemas.openxmlformats.org/officeDocument/2006/relationships/hyperlink" Target="https://www.google.ch/search?q=fische+malvorlage&amp;es_sm=91&amp;tbm=isch&amp;tbo=u&amp;source=univ&amp;sa=X&amp;ei=8I-qU8C9K43A7AaMp4CAAQ&amp;ved=0CB0QsAQ&amp;biw=1252&amp;bih=704&amp;dpr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Bildschirmfoto 2014-03-19 um 22.06.5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379"/>
          <a:stretch/>
        </p:blipFill>
        <p:spPr>
          <a:xfrm>
            <a:off x="0" y="0"/>
            <a:ext cx="9125741" cy="69526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37873" y="461797"/>
            <a:ext cx="328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Dieses Kleingruppenheft gehört: ___________________________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6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2579" y="679867"/>
            <a:ext cx="729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Samstag, 19. Juli 2014: 	</a:t>
            </a:r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Jesus Petrus liebt?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pic>
        <p:nvPicPr>
          <p:cNvPr id="4" name="Bild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579" y="1340664"/>
            <a:ext cx="685005" cy="72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74" y="2214774"/>
            <a:ext cx="3175000" cy="22733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90819" y="1462444"/>
            <a:ext cx="345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Lies Johannes 21, 15-18 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9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7574" y="4494999"/>
            <a:ext cx="330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Jesus und Petrus sitzen beim </a:t>
            </a:r>
            <a:r>
              <a:rPr lang="de-DE" sz="1200" b="1" dirty="0" smtClean="0"/>
              <a:t>Frühstück</a:t>
            </a:r>
            <a:r>
              <a:rPr lang="de-DE" sz="1200" dirty="0" smtClean="0"/>
              <a:t> und Jesus fragt Petrus, ob er ihn </a:t>
            </a:r>
            <a:r>
              <a:rPr lang="de-DE" sz="1200" b="1" dirty="0" smtClean="0"/>
              <a:t>lieb</a:t>
            </a:r>
            <a:r>
              <a:rPr lang="de-DE" sz="1200" dirty="0" smtClean="0"/>
              <a:t> </a:t>
            </a:r>
            <a:r>
              <a:rPr lang="de-DE" sz="1200" b="1" dirty="0" smtClean="0"/>
              <a:t>habe</a:t>
            </a:r>
            <a:r>
              <a:rPr lang="de-DE" sz="1200" dirty="0"/>
              <a:t> </a:t>
            </a:r>
            <a:r>
              <a:rPr lang="de-DE" sz="1200" dirty="0" smtClean="0"/>
              <a:t>und gibt ihm den </a:t>
            </a:r>
            <a:r>
              <a:rPr lang="de-DE" sz="1200" b="1" dirty="0" smtClean="0"/>
              <a:t>Auftrag</a:t>
            </a:r>
            <a:r>
              <a:rPr lang="de-DE" sz="1200" dirty="0" smtClean="0"/>
              <a:t>, seine </a:t>
            </a:r>
            <a:r>
              <a:rPr lang="de-DE" sz="1200" b="1" dirty="0" smtClean="0"/>
              <a:t>Schafe</a:t>
            </a:r>
            <a:r>
              <a:rPr lang="de-DE" sz="1200" dirty="0" smtClean="0"/>
              <a:t> zu hüten und zu weiden.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4" y="5230315"/>
            <a:ext cx="1619045" cy="114481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006619" y="5392180"/>
            <a:ext cx="2013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Wer sind die „Schafe“ ?</a:t>
            </a:r>
          </a:p>
          <a:p>
            <a:r>
              <a:rPr lang="de-DE" sz="1400" dirty="0" smtClean="0"/>
              <a:t>________________________________________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5136773" y="6052468"/>
            <a:ext cx="352418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Merkvers: 1. Johannes 4, 19 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037" y="1481530"/>
            <a:ext cx="1484839" cy="185675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33245" y="1708871"/>
            <a:ext cx="2227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Jesus liebt dich so fest</a:t>
            </a:r>
            <a:r>
              <a:rPr lang="de-DE" sz="1400" dirty="0" smtClean="0"/>
              <a:t>, wie du dein </a:t>
            </a:r>
            <a:r>
              <a:rPr lang="de-DE" sz="1400" dirty="0"/>
              <a:t>liebstes Plüschtier liebst </a:t>
            </a:r>
            <a:r>
              <a:rPr lang="de-DE" sz="1200" dirty="0" smtClean="0"/>
              <a:t>(oder was du am liebsten hast) </a:t>
            </a:r>
            <a:r>
              <a:rPr lang="de-DE" sz="1400" dirty="0" smtClean="0"/>
              <a:t>und noch </a:t>
            </a:r>
            <a:r>
              <a:rPr lang="de-DE" sz="1400" b="1" dirty="0" smtClean="0"/>
              <a:t>viel, viel mehr! </a:t>
            </a:r>
            <a:r>
              <a:rPr lang="de-DE" sz="1400" dirty="0" smtClean="0"/>
              <a:t>Liebe Jesus so wie du dein liebstes Plüschtier oder dein Mami, deinen Papi liebst!</a:t>
            </a:r>
            <a:endParaRPr lang="de-DE" sz="1400" dirty="0"/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890" y="3431946"/>
            <a:ext cx="1226939" cy="32656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2319" y="2227132"/>
            <a:ext cx="1226939" cy="326566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070" y="1421941"/>
            <a:ext cx="1226939" cy="326566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64217" y="2198356"/>
            <a:ext cx="1226939" cy="32656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795434" y="439637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184715" y="110017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Wie kann ich Jesus lieben?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549037" y="4508034"/>
            <a:ext cx="4182330" cy="1384995"/>
          </a:xfrm>
          <a:prstGeom prst="rect">
            <a:avLst/>
          </a:prstGeom>
          <a:solidFill>
            <a:srgbClr val="BFBFBF"/>
          </a:solidFill>
          <a:ln w="2857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Ganz wichtig</a:t>
            </a:r>
            <a:r>
              <a:rPr lang="de-DE" sz="1400" dirty="0" smtClean="0"/>
              <a:t>: Jesus hat dich </a:t>
            </a:r>
            <a:r>
              <a:rPr lang="de-DE" sz="1400" b="1" dirty="0" smtClean="0"/>
              <a:t>zuerst geliebt</a:t>
            </a:r>
            <a:r>
              <a:rPr lang="de-DE" sz="1400" dirty="0" smtClean="0"/>
              <a:t>. Und weil er dich zuerst geliebt hat, kannst du andere Menschen lieben, weil er dir die Liebe gibt. So ist es auch möglich, dass du </a:t>
            </a:r>
            <a:r>
              <a:rPr lang="de-DE" sz="1400" b="1" dirty="0" smtClean="0"/>
              <a:t>Menschen lieben </a:t>
            </a:r>
            <a:r>
              <a:rPr lang="de-DE" sz="1400" dirty="0" smtClean="0"/>
              <a:t>kannst, die du </a:t>
            </a:r>
            <a:r>
              <a:rPr lang="de-DE" sz="1400" b="1" dirty="0" smtClean="0"/>
              <a:t>nicht magst</a:t>
            </a:r>
            <a:r>
              <a:rPr lang="de-DE" sz="1400" dirty="0" smtClean="0"/>
              <a:t>, weil </a:t>
            </a:r>
            <a:r>
              <a:rPr lang="de-DE" sz="1400" b="1" dirty="0" smtClean="0"/>
              <a:t>deine</a:t>
            </a:r>
            <a:r>
              <a:rPr lang="de-DE" sz="1400" dirty="0" smtClean="0"/>
              <a:t> </a:t>
            </a:r>
            <a:r>
              <a:rPr lang="de-DE" sz="1400" b="1" dirty="0" smtClean="0"/>
              <a:t>Liebe</a:t>
            </a:r>
            <a:r>
              <a:rPr lang="de-DE" sz="1400" dirty="0" smtClean="0"/>
              <a:t> zu ihnen </a:t>
            </a:r>
            <a:r>
              <a:rPr lang="de-DE" sz="1400" b="1" dirty="0" smtClean="0"/>
              <a:t>von Jesus </a:t>
            </a:r>
            <a:r>
              <a:rPr lang="de-DE" sz="1400" dirty="0" smtClean="0"/>
              <a:t>kommt. Lies den Merkvers!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4490943" y="3821471"/>
            <a:ext cx="41700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Jesus zu lieben </a:t>
            </a:r>
            <a:r>
              <a:rPr lang="de-DE" sz="1600" dirty="0" err="1" smtClean="0"/>
              <a:t>heisst</a:t>
            </a:r>
            <a:r>
              <a:rPr lang="de-DE" sz="1600" dirty="0" smtClean="0"/>
              <a:t> auch, seine </a:t>
            </a:r>
            <a:r>
              <a:rPr lang="de-DE" sz="1600" b="1" dirty="0" smtClean="0"/>
              <a:t>Gebote</a:t>
            </a:r>
            <a:r>
              <a:rPr lang="de-DE" sz="1600" dirty="0" smtClean="0"/>
              <a:t> zu halten. Kennst du Gottes Gebote?</a:t>
            </a:r>
            <a:endParaRPr lang="de-DE" sz="1600" dirty="0"/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00247" y="3157691"/>
            <a:ext cx="372615" cy="326566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31256" y="3077287"/>
            <a:ext cx="372615" cy="326566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365" y="3437497"/>
            <a:ext cx="1226939" cy="326566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747" y="1411745"/>
            <a:ext cx="1226939" cy="3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1441" y="456847"/>
            <a:ext cx="546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du lachen musst?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sp>
        <p:nvSpPr>
          <p:cNvPr id="3" name="Textfeld 2"/>
          <p:cNvSpPr txBox="1"/>
          <p:nvPr/>
        </p:nvSpPr>
        <p:spPr>
          <a:xfrm rot="20129842">
            <a:off x="687606" y="1480535"/>
            <a:ext cx="35364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Laufen zwei Zahnstocher den Berg hoch und werden plötzlich von einem Igel überholt. Sagt der eine zum andern "Ach - hätt ich gewusst, dass ein Bus fährt wäre ich mit dem gefahren! “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64706" y="915973"/>
            <a:ext cx="2783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Kindergärtnerin im Kindergarten fragt: "Wem gehören diese Handschuhe?" Lena kommt und sagt:" Die sehen aus wie meine, aber es können nicht meine sein, ich habe meine verloren!</a:t>
            </a:r>
            <a:r>
              <a:rPr lang="de-DE" dirty="0"/>
              <a:t>“</a:t>
            </a:r>
          </a:p>
        </p:txBody>
      </p:sp>
      <p:sp>
        <p:nvSpPr>
          <p:cNvPr id="7" name="Textfeld 6"/>
          <p:cNvSpPr txBox="1"/>
          <p:nvPr/>
        </p:nvSpPr>
        <p:spPr>
          <a:xfrm rot="21192855">
            <a:off x="677175" y="4208091"/>
            <a:ext cx="2463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 Bein und ein Auge streiten sich. Sagt das Auge wütend: "Ich gehe jetzt!" Sagt das Bein: "Das will ich sehen."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663" y="3424991"/>
            <a:ext cx="5466206" cy="3111931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2922">
            <a:off x="7112078" y="1246716"/>
            <a:ext cx="1404763" cy="129238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10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6320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732616" y="1834359"/>
            <a:ext cx="3232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Welche Kunden werden nie bedient?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10800000">
            <a:off x="2732616" y="2480689"/>
            <a:ext cx="266847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Die Urkunde und die Sekunde.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36868" y="4425551"/>
            <a:ext cx="461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ist </a:t>
            </a:r>
            <a:r>
              <a:rPr lang="de-DE" dirty="0" err="1" smtClean="0"/>
              <a:t>schwarz-weiss</a:t>
            </a:r>
            <a:r>
              <a:rPr lang="de-DE" dirty="0" smtClean="0"/>
              <a:t> und klebt an der Wand?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10800000">
            <a:off x="4698647" y="4768695"/>
            <a:ext cx="123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Ein </a:t>
            </a:r>
            <a:r>
              <a:rPr lang="de-DE" sz="1200" dirty="0" err="1" smtClean="0"/>
              <a:t>Klebra</a:t>
            </a:r>
            <a:endParaRPr lang="de-DE" sz="12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32" y="393362"/>
            <a:ext cx="1750453" cy="140701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58" y="5071883"/>
            <a:ext cx="1210715" cy="109569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90303" y="3116380"/>
            <a:ext cx="4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Wann sagt ein Chinese „Guten Morgen“ ?</a:t>
            </a:r>
          </a:p>
        </p:txBody>
      </p:sp>
      <p:sp>
        <p:nvSpPr>
          <p:cNvPr id="10" name="Textfeld 9"/>
          <p:cNvSpPr txBox="1"/>
          <p:nvPr/>
        </p:nvSpPr>
        <p:spPr>
          <a:xfrm rot="10800000">
            <a:off x="4356666" y="3485711"/>
            <a:ext cx="3266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Wenn er Deutsch spricht.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08152" y="513030"/>
            <a:ext cx="329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 kommt abends, geht morgens und ist nie zu sehen?</a:t>
            </a:r>
          </a:p>
        </p:txBody>
      </p:sp>
      <p:sp>
        <p:nvSpPr>
          <p:cNvPr id="12" name="Textfeld 11"/>
          <p:cNvSpPr txBox="1"/>
          <p:nvPr/>
        </p:nvSpPr>
        <p:spPr>
          <a:xfrm rot="10800000">
            <a:off x="5321411" y="1041515"/>
            <a:ext cx="121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Der Schlaf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707034" y="5512589"/>
            <a:ext cx="409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Welche Affen haben die längsten Hälse?</a:t>
            </a:r>
          </a:p>
        </p:txBody>
      </p:sp>
      <p:sp>
        <p:nvSpPr>
          <p:cNvPr id="14" name="Textfeld 13"/>
          <p:cNvSpPr txBox="1"/>
          <p:nvPr/>
        </p:nvSpPr>
        <p:spPr>
          <a:xfrm rot="10800000">
            <a:off x="3049894" y="5881921"/>
            <a:ext cx="1413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Die Giraffen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 rot="19516214">
            <a:off x="76602" y="1060661"/>
            <a:ext cx="376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haparral Pro"/>
                <a:cs typeface="Chaparral Pro"/>
              </a:rPr>
              <a:t>Wetten, dass du diese Scherzfragen noch nicht kennst? </a:t>
            </a:r>
            <a:endParaRPr lang="de-DE" b="1" dirty="0">
              <a:latin typeface="Chaparral Pro"/>
              <a:cs typeface="Chaparral Pro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11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865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99" y="270195"/>
            <a:ext cx="4740253" cy="59384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95948" y="1167319"/>
            <a:ext cx="2819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haparral Pro"/>
                <a:cs typeface="Chaparral Pro"/>
              </a:rPr>
              <a:t>Wetten, dass du alle Tiere beim Namen kennst?</a:t>
            </a:r>
            <a:endParaRPr lang="de-DE" b="1" dirty="0">
              <a:latin typeface="Chaparral Pro"/>
              <a:cs typeface="Chaparral Pro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12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1482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7704" y="1372562"/>
            <a:ext cx="268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haparral Pro"/>
                <a:cs typeface="Chaparral Pro"/>
              </a:rPr>
              <a:t>Wetten, dass du dem Fischer helfen kannst?</a:t>
            </a:r>
            <a:endParaRPr lang="de-DE" b="1" dirty="0">
              <a:latin typeface="Chaparral Pro"/>
              <a:cs typeface="Chaparral Pro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13</a:t>
            </a:r>
            <a:endParaRPr lang="de-DE" sz="11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978" y="251366"/>
            <a:ext cx="4412540" cy="624730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1456" y="3593653"/>
            <a:ext cx="2553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An </a:t>
            </a:r>
            <a:r>
              <a:rPr lang="de-DE" dirty="0" smtClean="0"/>
              <a:t>welcher Angelschnur hängt welcher Gegenstand?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09184"/>
              </p:ext>
            </p:extLst>
          </p:nvPr>
        </p:nvGraphicFramePr>
        <p:xfrm>
          <a:off x="531456" y="4720454"/>
          <a:ext cx="2553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0"/>
                <a:gridCol w="510740"/>
                <a:gridCol w="510740"/>
                <a:gridCol w="510740"/>
                <a:gridCol w="5107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1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218842" y="423478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Chaparral Pro"/>
                <a:cs typeface="Chaparral Pro"/>
              </a:rPr>
              <a:t>Wetten, dass du nicht alles über die Leiter weißt?</a:t>
            </a:r>
            <a:endParaRPr lang="de-DE" b="1" dirty="0">
              <a:latin typeface="Chaparral Pro"/>
              <a:cs typeface="Chaparral Pro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00690" y="1092571"/>
            <a:ext cx="6774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Bangla MN"/>
                <a:cs typeface="Bangla MN"/>
              </a:rPr>
              <a:t>Leiter AB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CH" sz="1600" dirty="0" smtClean="0">
                <a:latin typeface="Bangla MN"/>
                <a:cs typeface="Bangla MN"/>
              </a:rPr>
              <a:t>Wetten</a:t>
            </a:r>
            <a:r>
              <a:rPr lang="de-CH" sz="1600" dirty="0">
                <a:latin typeface="Bangla MN"/>
                <a:cs typeface="Bangla MN"/>
              </a:rPr>
              <a:t>, dass ich </a:t>
            </a:r>
            <a:r>
              <a:rPr lang="de-CH" sz="1600" dirty="0" smtClean="0">
                <a:latin typeface="Bangla MN"/>
                <a:cs typeface="Bangla MN"/>
              </a:rPr>
              <a:t>den Rückwärtssalto kann?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CH" sz="1600" dirty="0" smtClean="0">
                <a:latin typeface="Bangla MN"/>
                <a:cs typeface="Bangla MN"/>
              </a:rPr>
              <a:t>Wetten</a:t>
            </a:r>
            <a:r>
              <a:rPr lang="de-CH" sz="1600" dirty="0">
                <a:latin typeface="Bangla MN"/>
                <a:cs typeface="Bangla MN"/>
              </a:rPr>
              <a:t>, dass ich </a:t>
            </a:r>
            <a:r>
              <a:rPr lang="de-CH" sz="1600" dirty="0" smtClean="0">
                <a:latin typeface="Bangla MN"/>
                <a:cs typeface="Bangla MN"/>
              </a:rPr>
              <a:t>schon einmal Froschschenkel gegessen habe?</a:t>
            </a:r>
            <a:endParaRPr lang="de-DE" sz="1600" dirty="0">
              <a:latin typeface="Bangla MN"/>
              <a:cs typeface="Bangla M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CH" sz="1600" dirty="0">
                <a:latin typeface="Bangla MN"/>
                <a:cs typeface="Bangla MN"/>
              </a:rPr>
              <a:t>Wetten, dass ich </a:t>
            </a:r>
            <a:r>
              <a:rPr lang="de-CH" sz="1600" dirty="0" smtClean="0">
                <a:latin typeface="Bangla MN"/>
                <a:cs typeface="Bangla MN"/>
              </a:rPr>
              <a:t>mein Papagei meinen Namen sagen kann?</a:t>
            </a:r>
            <a:endParaRPr lang="de-DE" sz="1600" dirty="0">
              <a:latin typeface="Bangla MN"/>
              <a:cs typeface="Bangla MN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7568" y="2858993"/>
            <a:ext cx="6717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latin typeface="Cochin"/>
                <a:cs typeface="Cochin"/>
              </a:rPr>
              <a:t>Leiter CD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Cochin"/>
                <a:cs typeface="Cochin"/>
              </a:rPr>
              <a:t>Wetten, dass ich </a:t>
            </a:r>
            <a:r>
              <a:rPr lang="de-DE" dirty="0" err="1" smtClean="0">
                <a:latin typeface="Cochin"/>
                <a:cs typeface="Cochin"/>
              </a:rPr>
              <a:t>fliessend</a:t>
            </a:r>
            <a:r>
              <a:rPr lang="de-DE" dirty="0" smtClean="0">
                <a:latin typeface="Cochin"/>
                <a:cs typeface="Cochin"/>
              </a:rPr>
              <a:t> Schwedisch spreche?</a:t>
            </a:r>
            <a:endParaRPr lang="de-DE" dirty="0">
              <a:latin typeface="Cochin"/>
              <a:cs typeface="Cochin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Cochin"/>
                <a:cs typeface="Cochin"/>
              </a:rPr>
              <a:t>Wetten, dass ich schon einmal Thomas Gottschalk die Hand geschüttelt habe?</a:t>
            </a:r>
            <a:endParaRPr lang="de-DE" dirty="0">
              <a:latin typeface="Cochin"/>
              <a:cs typeface="Cochin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Cochin"/>
                <a:cs typeface="Cochin"/>
              </a:rPr>
              <a:t>Wetten, dass ich Einrad fahren kann?</a:t>
            </a:r>
            <a:endParaRPr lang="de-DE" dirty="0">
              <a:latin typeface="Cochin"/>
              <a:cs typeface="Cochi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550739" y="166632"/>
            <a:ext cx="43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</a:t>
            </a:r>
            <a:endParaRPr lang="de-DE" sz="1200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60" y="980357"/>
            <a:ext cx="1275458" cy="127545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02" y="2858993"/>
            <a:ext cx="1275458" cy="127545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90260" y="5766292"/>
            <a:ext cx="63167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Hier haben wir </a:t>
            </a:r>
            <a:r>
              <a:rPr lang="de-DE" dirty="0" err="1" smtClean="0">
                <a:solidFill>
                  <a:srgbClr val="FF0000"/>
                </a:solidFill>
              </a:rPr>
              <a:t>Photos</a:t>
            </a:r>
            <a:r>
              <a:rPr lang="de-DE" dirty="0" smtClean="0">
                <a:solidFill>
                  <a:srgbClr val="FF0000"/>
                </a:solidFill>
              </a:rPr>
              <a:t> von allen Leitern mit ihren Wetten aufgeführt. Diese zwei sind nur Beispiele. 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49371"/>
              </p:ext>
            </p:extLst>
          </p:nvPr>
        </p:nvGraphicFramePr>
        <p:xfrm>
          <a:off x="572203" y="238498"/>
          <a:ext cx="7755679" cy="629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79"/>
                <a:gridCol w="7163800"/>
              </a:tblGrid>
              <a:tr h="30431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Seite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Quelle der Bilder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2"/>
                        </a:rPr>
                        <a:t>http://www.predigt-online.de/prewo/frame_da_hilft_nur.htm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3"/>
                        </a:rPr>
                        <a:t>http://www.schulbilder.org/malvorlage-buch-lesen-i5510.html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4"/>
                        </a:rPr>
                        <a:t>http://kristinad.twoday.net/stories/1453076/</a:t>
                      </a:r>
                      <a:r>
                        <a:rPr lang="de-DE" sz="1100" baseline="0" dirty="0" smtClean="0"/>
                        <a:t> </a:t>
                      </a:r>
                      <a:endParaRPr lang="de-DE" sz="11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5"/>
                        </a:rPr>
                        <a:t>http://www.kuendigs.ch/gratis/index.html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6"/>
                        </a:rPr>
                        <a:t>http://www.kath-kirche-kaernten.at/regenbogen/produkte/C3433/biblische_landkarten</a:t>
                      </a:r>
                      <a:r>
                        <a:rPr lang="de-DE" sz="11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7"/>
                        </a:rPr>
                        <a:t>http://www.thewholestory.de/de/bilder-zu-petrus-menschenfischer-sw/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8"/>
                        </a:rPr>
                        <a:t>https://www.google.ch/search?q=fische+malvorlage&amp;es_sm=91&amp;tbm=isch&amp;tbo=u&amp;source=univ&amp;sa=X&amp;ei=8I-qU8C9K43A7AaMp4CAAQ&amp;ved=0CB0QsAQ&amp;biw=1252&amp;bih=704&amp;dpr=2</a:t>
                      </a:r>
                      <a:r>
                        <a:rPr lang="de-DE" sz="11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357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9"/>
                        </a:rPr>
                        <a:t>https://christlicheperlen.wordpress.com/category/kinder/</a:t>
                      </a:r>
                      <a:r>
                        <a:rPr lang="de-DE" sz="11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376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10"/>
                        </a:rPr>
                        <a:t>http://www.zaubereinmaleins.de/startseite/08-08-2013....kat.96/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11"/>
                        </a:rPr>
                        <a:t>http://www.schule-und-familie.de/ausmalbild-drucken/malvorlage-zahl-sieben-voegel.html</a:t>
                      </a:r>
                      <a:r>
                        <a:rPr lang="de-DE" sz="11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372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12"/>
                        </a:rPr>
                        <a:t>http://www.malvorlagenwelt.com/ausmalbilder-bibel-neues-testament-malvorlagen.html</a:t>
                      </a:r>
                      <a:r>
                        <a:rPr lang="de-DE" sz="1100" dirty="0" smtClean="0"/>
                        <a:t> 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13"/>
                        </a:rPr>
                        <a:t>http://archiv.gott.net/2149.html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14"/>
                        </a:rPr>
                        <a:t>http://www.kostenlose-ausmalbilder.de/Tiere/Voegel/Adler-1.html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15"/>
                        </a:rPr>
                        <a:t>http://ausmalbilder-malvorlagen.org/ausmalbilder-hahn-zum-ausdrucken.html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r>
                        <a:rPr lang="de-DE" sz="1100" dirty="0" smtClean="0">
                          <a:hlinkClick r:id="rId16"/>
                        </a:rPr>
                        <a:t>http://www.deine-wandtattoos.de/storch.html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r>
                        <a:rPr lang="de-DE" sz="1100" dirty="0" smtClean="0">
                          <a:hlinkClick r:id="rId17"/>
                        </a:rPr>
                        <a:t>http://www.bastelideen.info/html/schwan_malvorlage_b.html</a:t>
                      </a:r>
                      <a:r>
                        <a:rPr lang="de-DE" sz="11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8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18"/>
                        </a:rPr>
                        <a:t>http://theclipartwizard.com/christian-easter-coloring-pages.htm</a:t>
                      </a:r>
                      <a:r>
                        <a:rPr lang="de-DE" sz="11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819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9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19"/>
                        </a:rPr>
                        <a:t>http://jonaseck.blogspot.ch/2007_04_01_archive.html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hlinkClick r:id="rId20"/>
                        </a:rPr>
                        <a:t>http://de.gofreedownload.net/free-vector/vector-clip-art/dad-holding-daughters-hand-128706/#.U6vl6o1_tZs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r>
                        <a:rPr lang="de-DE" sz="1100" dirty="0" smtClean="0">
                          <a:hlinkClick r:id="rId21"/>
                        </a:rPr>
                        <a:t>http://www.schule-und-familie.de/ausmalbild-drucken/drei-herzen.html</a:t>
                      </a:r>
                      <a:r>
                        <a:rPr lang="de-DE" sz="1100" dirty="0" smtClean="0"/>
                        <a:t> 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10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22"/>
                        </a:rPr>
                        <a:t>http://www.schule-und-familie.de/ausmalbild-drucken/malen-nach-zahlen-igel.html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r>
                        <a:rPr lang="de-DE" sz="1100" dirty="0" smtClean="0">
                          <a:hlinkClick r:id="rId23"/>
                        </a:rPr>
                        <a:t>http://jnvk.de/pages/klassengruppen/klassen/sve-ii/der-winter.php</a:t>
                      </a:r>
                      <a:r>
                        <a:rPr lang="de-DE" sz="1100" dirty="0" smtClean="0"/>
                        <a:t> 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11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24"/>
                        </a:rPr>
                        <a:t>http://www.freizeitfreunde.de/leserartikel/quotder-neue-chef-380805</a:t>
                      </a:r>
                      <a:r>
                        <a:rPr lang="de-DE" sz="1100" dirty="0" smtClean="0"/>
                        <a:t> </a:t>
                      </a:r>
                    </a:p>
                    <a:p>
                      <a:r>
                        <a:rPr lang="de-DE" sz="1100" dirty="0" smtClean="0">
                          <a:hlinkClick r:id="rId25"/>
                        </a:rPr>
                        <a:t>http://www.animaatjes.de/bilder/lachen/&amp;p=7/</a:t>
                      </a:r>
                      <a:r>
                        <a:rPr lang="de-DE" sz="1100" dirty="0" smtClean="0"/>
                        <a:t> 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154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12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26"/>
                        </a:rPr>
                        <a:t>http://www.malvorlagen-bilder.de/kinderraetsel.html</a:t>
                      </a:r>
                      <a:r>
                        <a:rPr lang="de-DE" sz="1100" dirty="0" smtClean="0"/>
                        <a:t> 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154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13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27"/>
                        </a:rPr>
                        <a:t>http://www.schule-und-familie.de/ausmalbild-drucken/labyrinth-angler.html</a:t>
                      </a:r>
                      <a:r>
                        <a:rPr lang="de-DE" sz="1100" dirty="0" smtClean="0"/>
                        <a:t> 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154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14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hlinkClick r:id="rId28"/>
                        </a:rPr>
                        <a:t>http://twinpossible.com/wp-content/uploads/2011/04/smiley-with-hair.gif</a:t>
                      </a:r>
                      <a:r>
                        <a:rPr lang="de-DE" sz="1100" dirty="0" smtClean="0"/>
                        <a:t> 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33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79945" y="520857"/>
            <a:ext cx="80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Wetten, dass du die Bibel auch alleine lesen kannst?</a:t>
            </a:r>
            <a:endParaRPr lang="de-DE" sz="2400" b="1" dirty="0">
              <a:ln>
                <a:solidFill>
                  <a:schemeClr val="tx1"/>
                </a:solidFill>
              </a:ln>
              <a:latin typeface="Desdemona"/>
              <a:cs typeface="Desdemon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9751" y="1219035"/>
            <a:ext cx="342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haparral Pro"/>
                <a:cs typeface="Chaparral Pro"/>
              </a:rPr>
              <a:t>Eine Möglichkeit:</a:t>
            </a:r>
            <a:endParaRPr lang="de-DE" dirty="0">
              <a:latin typeface="Chaparral Pro"/>
              <a:cs typeface="Chaparral Pro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69751" y="1803956"/>
            <a:ext cx="59655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b="1" dirty="0" smtClean="0">
                <a:latin typeface="Chaparral Pro"/>
                <a:cs typeface="Chaparral Pro"/>
              </a:rPr>
              <a:t>Beten: </a:t>
            </a:r>
            <a:r>
              <a:rPr lang="de-CH" dirty="0" smtClean="0">
                <a:latin typeface="Chaparral Pro"/>
                <a:cs typeface="Chaparral Pro"/>
              </a:rPr>
              <a:t>Bitte Gott, dass Er dir hilft, den Text zu verstehen.</a:t>
            </a:r>
          </a:p>
          <a:p>
            <a:endParaRPr lang="de-CH" dirty="0" smtClean="0">
              <a:latin typeface="Chaparral Pro"/>
              <a:cs typeface="Chaparral Pro"/>
            </a:endParaRPr>
          </a:p>
          <a:p>
            <a:pPr marL="342900" indent="-342900">
              <a:buAutoNum type="arabicPeriod"/>
            </a:pPr>
            <a:r>
              <a:rPr lang="de-CH" b="1" dirty="0" smtClean="0">
                <a:latin typeface="Chaparral Pro"/>
                <a:cs typeface="Chaparral Pro"/>
              </a:rPr>
              <a:t>Lesen:</a:t>
            </a:r>
            <a:r>
              <a:rPr lang="de-CH" dirty="0" smtClean="0">
                <a:latin typeface="Chaparral Pro"/>
                <a:cs typeface="Chaparral Pro"/>
              </a:rPr>
              <a:t> </a:t>
            </a:r>
            <a:r>
              <a:rPr lang="de-CH" dirty="0">
                <a:latin typeface="Chaparral Pro"/>
                <a:cs typeface="Chaparral Pro"/>
              </a:rPr>
              <a:t>Lies die Bibelstelle mehrmals durch, laut </a:t>
            </a:r>
            <a:r>
              <a:rPr lang="de-CH" dirty="0" smtClean="0">
                <a:latin typeface="Chaparral Pro"/>
                <a:cs typeface="Chaparral Pro"/>
              </a:rPr>
              <a:t>und leise. </a:t>
            </a:r>
          </a:p>
          <a:p>
            <a:pPr marL="342900" indent="-342900">
              <a:buAutoNum type="arabicPeriod"/>
            </a:pPr>
            <a:endParaRPr lang="de-CH" dirty="0">
              <a:latin typeface="Chaparral Pro"/>
              <a:cs typeface="Chaparral Pro"/>
            </a:endParaRPr>
          </a:p>
          <a:p>
            <a:pPr marL="342900" indent="-342900">
              <a:buAutoNum type="arabicPeriod"/>
            </a:pPr>
            <a:r>
              <a:rPr lang="de-DE" b="1" dirty="0" smtClean="0">
                <a:latin typeface="Chaparral Pro"/>
                <a:cs typeface="Chaparral Pro"/>
              </a:rPr>
              <a:t>Überlegen: </a:t>
            </a:r>
            <a:r>
              <a:rPr lang="de-DE" dirty="0" smtClean="0">
                <a:latin typeface="Chaparral Pro"/>
                <a:cs typeface="Chaparral Pro"/>
              </a:rPr>
              <a:t>Was hast du gerade gelesen? Versuche es in deinen eigenen Worten nach zu erzählen. </a:t>
            </a:r>
            <a:r>
              <a:rPr lang="de-CH" dirty="0" smtClean="0">
                <a:latin typeface="Chaparral Pro"/>
                <a:cs typeface="Chaparral Pro"/>
              </a:rPr>
              <a:t>Wenn </a:t>
            </a:r>
            <a:r>
              <a:rPr lang="de-CH" dirty="0">
                <a:latin typeface="Chaparral Pro"/>
                <a:cs typeface="Chaparral Pro"/>
              </a:rPr>
              <a:t>du den Text nicht verstehst, schreib dir deine Fragen auf und frag eine/</a:t>
            </a:r>
            <a:r>
              <a:rPr lang="de-CH" dirty="0" err="1">
                <a:latin typeface="Chaparral Pro"/>
                <a:cs typeface="Chaparral Pro"/>
              </a:rPr>
              <a:t>n</a:t>
            </a:r>
            <a:r>
              <a:rPr lang="de-CH" dirty="0">
                <a:latin typeface="Chaparral Pro"/>
                <a:cs typeface="Chaparral Pro"/>
              </a:rPr>
              <a:t> Leiter/in.</a:t>
            </a:r>
            <a:r>
              <a:rPr lang="de-DE" dirty="0" smtClean="0">
                <a:effectLst/>
                <a:latin typeface="Chaparral Pro"/>
                <a:cs typeface="Chaparral Pro"/>
              </a:rPr>
              <a:t> </a:t>
            </a:r>
          </a:p>
          <a:p>
            <a:endParaRPr lang="de-DE" dirty="0" smtClean="0">
              <a:effectLst/>
              <a:latin typeface="Chaparral Pro"/>
              <a:cs typeface="Chaparral Pro"/>
            </a:endParaRPr>
          </a:p>
          <a:p>
            <a:pPr marL="342900" indent="-342900">
              <a:buAutoNum type="arabicPeriod"/>
            </a:pPr>
            <a:r>
              <a:rPr lang="de-DE" b="1" dirty="0" smtClean="0">
                <a:latin typeface="Chaparral Pro"/>
                <a:cs typeface="Chaparral Pro"/>
              </a:rPr>
              <a:t>Beten: </a:t>
            </a:r>
            <a:r>
              <a:rPr lang="de-DE" dirty="0" smtClean="0">
                <a:latin typeface="Chaparral Pro"/>
                <a:cs typeface="Chaparral Pro"/>
              </a:rPr>
              <a:t>Bete zum Schluss noch einmal und danke Gott</a:t>
            </a:r>
            <a:r>
              <a:rPr lang="de-DE" dirty="0">
                <a:latin typeface="Chaparral Pro"/>
                <a:cs typeface="Chaparral Pro"/>
              </a:rPr>
              <a:t> </a:t>
            </a:r>
            <a:r>
              <a:rPr lang="de-DE" dirty="0" smtClean="0">
                <a:latin typeface="Chaparral Pro"/>
                <a:cs typeface="Chaparral Pro"/>
              </a:rPr>
              <a:t>für das, was er dir heute gesagt hat und erzähle ihm auch, was du nicht verstanden hast. </a:t>
            </a:r>
            <a:endParaRPr lang="de-DE" b="1" dirty="0" smtClean="0">
              <a:latin typeface="Chaparral Pro"/>
              <a:cs typeface="Chaparral Pro"/>
            </a:endParaRPr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Bild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010" y="1205078"/>
            <a:ext cx="827405" cy="11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425" y="3308485"/>
            <a:ext cx="68580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480" y="4678438"/>
            <a:ext cx="827405" cy="11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675" y="2345310"/>
            <a:ext cx="1514530" cy="10748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1</a:t>
            </a:r>
            <a:endParaRPr lang="de-DE" sz="1100" dirty="0"/>
          </a:p>
        </p:txBody>
      </p:sp>
      <p:sp>
        <p:nvSpPr>
          <p:cNvPr id="7" name="Textfeld 6"/>
          <p:cNvSpPr txBox="1"/>
          <p:nvPr/>
        </p:nvSpPr>
        <p:spPr>
          <a:xfrm>
            <a:off x="862347" y="5520283"/>
            <a:ext cx="6129924" cy="92333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haparral Pro"/>
                <a:cs typeface="Chaparral Pro"/>
              </a:rPr>
              <a:t>Tipp</a:t>
            </a:r>
            <a:r>
              <a:rPr lang="de-DE" dirty="0" smtClean="0">
                <a:latin typeface="Chaparral Pro"/>
                <a:cs typeface="Chaparral Pro"/>
              </a:rPr>
              <a:t>: Finde heraus, wie du am besten mit Gott Zeit verbringen kannst. </a:t>
            </a:r>
            <a:r>
              <a:rPr lang="de-DE" dirty="0">
                <a:latin typeface="Chaparral Pro"/>
                <a:cs typeface="Chaparral Pro"/>
              </a:rPr>
              <a:t>V</a:t>
            </a:r>
            <a:r>
              <a:rPr lang="de-DE" dirty="0" smtClean="0">
                <a:latin typeface="Chaparral Pro"/>
                <a:cs typeface="Chaparral Pro"/>
              </a:rPr>
              <a:t>ielleicht ist das ja auch beim Singen oder </a:t>
            </a:r>
            <a:r>
              <a:rPr lang="de-DE" dirty="0" err="1" smtClean="0">
                <a:latin typeface="Chaparral Pro"/>
                <a:cs typeface="Chaparral Pro"/>
              </a:rPr>
              <a:t>draussen</a:t>
            </a:r>
            <a:r>
              <a:rPr lang="de-DE" dirty="0" smtClean="0">
                <a:latin typeface="Chaparral Pro"/>
                <a:cs typeface="Chaparral Pro"/>
              </a:rPr>
              <a:t> in der Natur, zusammen mit anderen Menschen...</a:t>
            </a:r>
            <a:endParaRPr lang="de-DE" dirty="0">
              <a:latin typeface="Chaparral Pro"/>
              <a:cs typeface="Chaparral Pro"/>
            </a:endParaRPr>
          </a:p>
        </p:txBody>
      </p:sp>
    </p:spTree>
    <p:extLst>
      <p:ext uri="{BB962C8B-B14F-4D97-AF65-F5344CB8AC3E}">
        <p14:creationId xmlns:p14="http://schemas.microsoft.com/office/powerpoint/2010/main" val="9760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42" y="2116567"/>
            <a:ext cx="2798853" cy="413051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757" y="454025"/>
            <a:ext cx="4280818" cy="60546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3363" y="454025"/>
            <a:ext cx="3784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haparral Pro"/>
                <a:cs typeface="Chaparral Pro"/>
              </a:rPr>
              <a:t>Das ist </a:t>
            </a:r>
            <a:r>
              <a:rPr lang="de-DE" sz="1600" b="1" dirty="0" smtClean="0">
                <a:latin typeface="Chaparral Pro"/>
                <a:cs typeface="Chaparral Pro"/>
              </a:rPr>
              <a:t>Petrus</a:t>
            </a:r>
            <a:r>
              <a:rPr lang="de-DE" sz="1600" dirty="0" smtClean="0">
                <a:latin typeface="Chaparral Pro"/>
                <a:cs typeface="Chaparral Pro"/>
              </a:rPr>
              <a:t>.</a:t>
            </a:r>
          </a:p>
          <a:p>
            <a:r>
              <a:rPr lang="de-DE" sz="1600" dirty="0" smtClean="0">
                <a:latin typeface="Chaparral Pro"/>
                <a:cs typeface="Chaparral Pro"/>
              </a:rPr>
              <a:t>Er kommt aus </a:t>
            </a:r>
            <a:r>
              <a:rPr lang="de-DE" sz="1600" b="1" dirty="0" err="1" smtClean="0">
                <a:latin typeface="Chaparral Pro"/>
                <a:cs typeface="Chaparral Pro"/>
              </a:rPr>
              <a:t>Betsaida</a:t>
            </a:r>
            <a:r>
              <a:rPr lang="de-DE" sz="1600" dirty="0" smtClean="0">
                <a:latin typeface="Chaparral Pro"/>
                <a:cs typeface="Chaparral Pro"/>
              </a:rPr>
              <a:t>, einem kleinen Dorf am Ufer des Sees Genezareth und ist </a:t>
            </a:r>
            <a:r>
              <a:rPr lang="de-DE" sz="1600" b="1" dirty="0" smtClean="0">
                <a:latin typeface="Chaparral Pro"/>
                <a:cs typeface="Chaparral Pro"/>
              </a:rPr>
              <a:t>Fischer</a:t>
            </a:r>
            <a:r>
              <a:rPr lang="de-DE" sz="1600" dirty="0" smtClean="0">
                <a:latin typeface="Chaparral Pro"/>
                <a:cs typeface="Chaparral Pro"/>
              </a:rPr>
              <a:t>. </a:t>
            </a:r>
          </a:p>
          <a:p>
            <a:r>
              <a:rPr lang="de-DE" sz="1600" dirty="0" smtClean="0">
                <a:latin typeface="Chaparral Pro"/>
                <a:cs typeface="Chaparral Pro"/>
              </a:rPr>
              <a:t>Wetten, dass du in dieser Woche vieles erfahren wirst, was er so alles erlebte?</a:t>
            </a:r>
            <a:endParaRPr lang="de-DE" sz="1600" dirty="0">
              <a:latin typeface="Chaparral Pro"/>
              <a:cs typeface="Chaparral Pro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823096" y="905686"/>
            <a:ext cx="3656318" cy="2103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671854" y="905686"/>
            <a:ext cx="109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Chaparral Pro"/>
                <a:cs typeface="Chaparral Pro"/>
              </a:rPr>
              <a:t>Betsaida</a:t>
            </a:r>
            <a:endParaRPr lang="de-DE" sz="1600" b="1" dirty="0">
              <a:latin typeface="Chaparral Pro"/>
              <a:cs typeface="Chaparral Pro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481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03649" y="1111176"/>
            <a:ext cx="6324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Dein Leiter oder deine Leiterin erzählt dir die Geschichte in Lukas 5, 1-11.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Höre gut zu! Versuche die Bilder in die richtige </a:t>
            </a:r>
            <a:r>
              <a:rPr lang="de-DE" sz="1400" b="1" dirty="0" smtClean="0"/>
              <a:t>Reihenfolge</a:t>
            </a:r>
            <a:r>
              <a:rPr lang="de-DE" sz="1400" dirty="0" smtClean="0"/>
              <a:t> zu bringen!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Schreibe dazu die Nummern 1, 2, 3 oder 4 ins richtige Feld im Bild.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Male die Bilder aus!</a:t>
            </a:r>
            <a:endParaRPr lang="de-DE" sz="1400" dirty="0"/>
          </a:p>
        </p:txBody>
      </p:sp>
      <p:pic>
        <p:nvPicPr>
          <p:cNvPr id="4" name="Bild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579" y="1030209"/>
            <a:ext cx="685005" cy="72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441" y="2270497"/>
            <a:ext cx="3002927" cy="1911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81" y="2257670"/>
            <a:ext cx="2900269" cy="1924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645" y="4351348"/>
            <a:ext cx="2946723" cy="208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37" y="4374981"/>
            <a:ext cx="3017224" cy="197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872382" y="3774009"/>
            <a:ext cx="307902" cy="369332"/>
          </a:xfrm>
          <a:prstGeom prst="rect">
            <a:avLst/>
          </a:prstGeom>
          <a:noFill/>
          <a:ln w="12700" cmpd="sng">
            <a:solidFill>
              <a:srgbClr val="4F81BD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895645" y="3774009"/>
            <a:ext cx="307902" cy="369332"/>
          </a:xfrm>
          <a:prstGeom prst="rect">
            <a:avLst/>
          </a:prstGeom>
          <a:noFill/>
          <a:ln w="12700" cmpd="sng">
            <a:solidFill>
              <a:srgbClr val="4F81BD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971070" y="4490433"/>
            <a:ext cx="307902" cy="369332"/>
          </a:xfrm>
          <a:prstGeom prst="rect">
            <a:avLst/>
          </a:prstGeom>
          <a:noFill/>
          <a:ln w="12700" cmpd="sng">
            <a:solidFill>
              <a:srgbClr val="4F81BD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79477" y="4540606"/>
            <a:ext cx="307902" cy="369332"/>
          </a:xfrm>
          <a:prstGeom prst="rect">
            <a:avLst/>
          </a:prstGeom>
          <a:noFill/>
          <a:ln w="12700" cmpd="sng">
            <a:solidFill>
              <a:srgbClr val="4F81BD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34937" y="495201"/>
            <a:ext cx="729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Sonntag, 13. Juli 2014: 	</a:t>
            </a:r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Petrus auch am Tag Fische fängt?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466" y="3616057"/>
            <a:ext cx="559661" cy="57246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932" y="3579742"/>
            <a:ext cx="388534" cy="38853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895" y="3395372"/>
            <a:ext cx="564103" cy="73966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219" y="5168024"/>
            <a:ext cx="1741562" cy="1263749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219" y="4134491"/>
            <a:ext cx="1658266" cy="1148385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865" y="2627561"/>
            <a:ext cx="731201" cy="91694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572" y="2867736"/>
            <a:ext cx="664441" cy="47019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223932" y="1575123"/>
            <a:ext cx="1920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Wie viele </a:t>
            </a:r>
            <a:r>
              <a:rPr lang="de-DE" sz="1400" b="1" dirty="0" smtClean="0"/>
              <a:t>Fische</a:t>
            </a:r>
            <a:r>
              <a:rPr lang="de-DE" sz="1400" dirty="0" smtClean="0"/>
              <a:t> haben Petrus und seine Freunde wohl gefangen? Zähle sie!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417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580" y="1023137"/>
            <a:ext cx="685005" cy="72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34979" y="514185"/>
            <a:ext cx="729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Montag, 14. Juli 2014: 	</a:t>
            </a:r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Jesus auf dem Wasser laufen kann? 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80" y="1767976"/>
            <a:ext cx="5424306" cy="407926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29306" y="1116096"/>
            <a:ext cx="585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ym typeface="Wingdings"/>
              </a:rPr>
              <a:t>   </a:t>
            </a:r>
            <a:r>
              <a:rPr lang="de-DE" sz="1400" dirty="0" smtClean="0"/>
              <a:t>Was siehst du alles auf dem Bild? Beschreibe es so genau wie möglich!</a:t>
            </a:r>
          </a:p>
          <a:p>
            <a:pPr marL="285750" indent="-285750">
              <a:buFont typeface="Wingdings" charset="0"/>
              <a:buChar char="à"/>
            </a:pPr>
            <a:r>
              <a:rPr lang="de-DE" sz="1400" dirty="0" smtClean="0"/>
              <a:t>Lies Matthäus 14, 22-33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273590" y="2915033"/>
            <a:ext cx="255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 smtClean="0">
                <a:sym typeface="Wingdings"/>
              </a:rPr>
              <a:t>Schreibe </a:t>
            </a:r>
            <a:r>
              <a:rPr lang="de-DE" sz="1400" dirty="0"/>
              <a:t>ihre Namen in die Kasten</a:t>
            </a:r>
            <a:r>
              <a:rPr lang="de-DE" sz="1400" dirty="0" smtClean="0"/>
              <a:t>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0879" y="4677203"/>
            <a:ext cx="2156854" cy="62855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21633" y="4961598"/>
            <a:ext cx="2219446" cy="68831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55262" y="4677203"/>
            <a:ext cx="2471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4. Petrus hatte plötzlich </a:t>
            </a:r>
            <a:r>
              <a:rPr lang="de-DE" sz="1400" b="1" dirty="0" smtClean="0"/>
              <a:t>Angst</a:t>
            </a:r>
            <a:r>
              <a:rPr lang="de-DE" sz="1400" dirty="0" smtClean="0"/>
              <a:t> vor den </a:t>
            </a:r>
            <a:r>
              <a:rPr lang="de-DE" sz="1400" dirty="0" err="1" smtClean="0"/>
              <a:t>grossen</a:t>
            </a:r>
            <a:r>
              <a:rPr lang="de-DE" sz="1400" dirty="0" smtClean="0"/>
              <a:t> Wellen. Was macht dir in deinem Leben Angst?</a:t>
            </a:r>
            <a:endParaRPr lang="de-DE" sz="1400" dirty="0"/>
          </a:p>
          <a:p>
            <a:r>
              <a:rPr lang="de-DE" sz="1400" dirty="0" smtClean="0">
                <a:sym typeface="Wingdings"/>
              </a:rPr>
              <a:t> Sagt eure Ängste Jesus und betet miteinander.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4</a:t>
            </a:r>
            <a:endParaRPr lang="de-DE" sz="1100" dirty="0"/>
          </a:p>
        </p:txBody>
      </p:sp>
      <p:sp>
        <p:nvSpPr>
          <p:cNvPr id="6" name="Textfeld 5"/>
          <p:cNvSpPr txBox="1"/>
          <p:nvPr/>
        </p:nvSpPr>
        <p:spPr>
          <a:xfrm>
            <a:off x="6221319" y="1767976"/>
            <a:ext cx="255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 Wie </a:t>
            </a:r>
            <a:r>
              <a:rPr lang="de-DE" sz="1400" dirty="0" err="1"/>
              <a:t>heisst</a:t>
            </a:r>
            <a:r>
              <a:rPr lang="de-DE" sz="1400" dirty="0"/>
              <a:t> der Mann, der fast versinkt?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45680" y="2326459"/>
            <a:ext cx="250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2. Wie </a:t>
            </a:r>
            <a:r>
              <a:rPr lang="de-DE" sz="1400" dirty="0" err="1"/>
              <a:t>heisst</a:t>
            </a:r>
            <a:r>
              <a:rPr lang="de-DE" sz="1400" dirty="0"/>
              <a:t> der Mann, der den versinkenden Mann rettet</a:t>
            </a:r>
            <a:r>
              <a:rPr lang="de-DE" sz="1400" dirty="0" smtClean="0"/>
              <a:t>?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6291095" y="3410338"/>
            <a:ext cx="260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3. </a:t>
            </a:r>
            <a:r>
              <a:rPr lang="de-DE" sz="1400" dirty="0" smtClean="0"/>
              <a:t>Jesus </a:t>
            </a:r>
            <a:r>
              <a:rPr lang="de-DE" sz="1400" dirty="0"/>
              <a:t>nennt Petrus „</a:t>
            </a:r>
            <a:r>
              <a:rPr lang="de-DE" sz="1400" b="1" dirty="0"/>
              <a:t>kleingläubig</a:t>
            </a:r>
            <a:r>
              <a:rPr lang="de-DE" sz="1400" dirty="0"/>
              <a:t>“.  Was </a:t>
            </a:r>
            <a:r>
              <a:rPr lang="de-DE" sz="1400" dirty="0" err="1"/>
              <a:t>heisst</a:t>
            </a:r>
            <a:r>
              <a:rPr lang="de-DE" sz="1400" dirty="0"/>
              <a:t> das</a:t>
            </a:r>
            <a:r>
              <a:rPr lang="de-DE" sz="1400" dirty="0" smtClean="0"/>
              <a:t>?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291096" y="3891687"/>
            <a:ext cx="2605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Dass er klein </a:t>
            </a:r>
            <a:r>
              <a:rPr lang="de-DE" sz="1400" dirty="0"/>
              <a:t>ist </a:t>
            </a:r>
            <a:endParaRPr lang="de-DE" sz="1400" dirty="0" smtClean="0"/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Dass er einen kleinen Glauben hat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1272798" y="5978456"/>
            <a:ext cx="3625399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Jesus möchte, dass wir ihm voll und ganz vertrauen, auch wenn wir Angst haben.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4987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2579" y="538759"/>
            <a:ext cx="729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Dienstag, 15. Juli 2014: 	</a:t>
            </a:r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du nie genug vergeben kannst?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pic>
        <p:nvPicPr>
          <p:cNvPr id="4" name="Bild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579" y="1136426"/>
            <a:ext cx="685005" cy="72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16477" y="1356451"/>
            <a:ext cx="2540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Lies Matthäus 18, 21</a:t>
            </a:r>
            <a:r>
              <a:rPr lang="de-DE" sz="1400" smtClean="0"/>
              <a:t>-22 (bis 35)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475568" y="1936360"/>
            <a:ext cx="4273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/>
              <a:t>Welche </a:t>
            </a:r>
            <a:r>
              <a:rPr lang="de-DE" sz="1400" b="1" dirty="0" smtClean="0"/>
              <a:t>Zahl</a:t>
            </a:r>
            <a:r>
              <a:rPr lang="de-DE" sz="1400" dirty="0" smtClean="0"/>
              <a:t> kommt in der Geschichte vor? Male sie aus!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Was sagt Jesus zu Petrus wie viel mal man vergeben soll? ______________________________________</a:t>
            </a:r>
          </a:p>
          <a:p>
            <a:endParaRPr lang="de-DE" sz="1400" dirty="0" smtClean="0"/>
          </a:p>
          <a:p>
            <a:pPr marL="342900" indent="-342900">
              <a:buAutoNum type="arabicPeriod"/>
            </a:pPr>
            <a:r>
              <a:rPr lang="de-DE" sz="1400" dirty="0" smtClean="0"/>
              <a:t>Wem solltest du noch vergeben, der dich um Entschuldigung gebeten hat?__________________________________________</a:t>
            </a:r>
            <a:endParaRPr lang="de-DE" sz="14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61" y="3764436"/>
            <a:ext cx="2722884" cy="296863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5</a:t>
            </a:r>
            <a:endParaRPr lang="de-DE" sz="11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99" y="1206048"/>
            <a:ext cx="1569963" cy="22921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641" y="2550628"/>
            <a:ext cx="1504074" cy="189513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215" y="952487"/>
            <a:ext cx="1694339" cy="1969669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19" y="3764436"/>
            <a:ext cx="1188765" cy="1594431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151" y="4716698"/>
            <a:ext cx="1889128" cy="1700215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756" y="3064496"/>
            <a:ext cx="749749" cy="173754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563945" y="4155225"/>
            <a:ext cx="1185420" cy="160043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Jesus meint damit, dass wir einander immer wieder vergeben sollen.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613409" y="6138654"/>
            <a:ext cx="273635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Merkvers: Matthäus 6, 14-15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52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82579" y="679867"/>
            <a:ext cx="729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Mittwoch, 16. Juli 2014: 	</a:t>
            </a:r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Jesus ein Diener war?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35"/>
          <a:stretch/>
        </p:blipFill>
        <p:spPr>
          <a:xfrm>
            <a:off x="4759626" y="1264449"/>
            <a:ext cx="3556000" cy="4678853"/>
          </a:xfrm>
          <a:prstGeom prst="rect">
            <a:avLst/>
          </a:prstGeom>
        </p:spPr>
      </p:pic>
      <p:pic>
        <p:nvPicPr>
          <p:cNvPr id="6" name="Bild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579" y="1287201"/>
            <a:ext cx="685005" cy="72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67584" y="1526494"/>
            <a:ext cx="269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Lies Johannes 13,1-17 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01001" y="6165357"/>
            <a:ext cx="2559452" cy="369332"/>
          </a:xfrm>
          <a:prstGeom prst="rect">
            <a:avLst/>
          </a:prstGeom>
          <a:solidFill>
            <a:srgbClr val="BFBFBF"/>
          </a:solidFill>
          <a:ln w="2857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Merkvers: Markus 10, 45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9114" y="2239347"/>
            <a:ext cx="3492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 Was hat Jesus den Jüngern gewaschen?</a:t>
            </a:r>
          </a:p>
          <a:p>
            <a:r>
              <a:rPr lang="de-DE" sz="1400" dirty="0" smtClean="0"/>
              <a:t>Kreuze an: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Die Hände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Die Arme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Die </a:t>
            </a:r>
            <a:r>
              <a:rPr lang="de-DE" sz="1400" dirty="0" err="1" smtClean="0"/>
              <a:t>Füsse</a:t>
            </a:r>
            <a:endParaRPr lang="de-DE" sz="1400" dirty="0" smtClean="0"/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Den Kopf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69114" y="4715575"/>
            <a:ext cx="3492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2. Hätten nicht die Jünger Jesus die </a:t>
            </a:r>
            <a:r>
              <a:rPr lang="de-DE" sz="1400" dirty="0" err="1" smtClean="0"/>
              <a:t>Füsse</a:t>
            </a:r>
            <a:r>
              <a:rPr lang="de-DE" sz="1400" dirty="0" smtClean="0"/>
              <a:t> waschen sollen,</a:t>
            </a:r>
            <a:r>
              <a:rPr lang="de-DE" sz="1400" dirty="0"/>
              <a:t> </a:t>
            </a:r>
            <a:r>
              <a:rPr lang="de-DE" sz="1400" dirty="0" smtClean="0"/>
              <a:t>weil er ihr Lehrer war?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Ja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Nein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Ich </a:t>
            </a:r>
            <a:r>
              <a:rPr lang="de-DE" sz="1400" dirty="0" err="1" smtClean="0"/>
              <a:t>weiss</a:t>
            </a:r>
            <a:r>
              <a:rPr lang="de-DE" sz="1400" dirty="0" smtClean="0"/>
              <a:t> nicht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3734" y="3801858"/>
            <a:ext cx="2935913" cy="738664"/>
          </a:xfrm>
          <a:prstGeom prst="rect">
            <a:avLst/>
          </a:prstGeom>
          <a:solidFill>
            <a:srgbClr val="BFBFBF"/>
          </a:solidFill>
          <a:ln w="2857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Zu dieser Zeit als Jesus lebte, waren es meistens die </a:t>
            </a:r>
            <a:r>
              <a:rPr lang="de-DE" sz="1400" b="1" dirty="0"/>
              <a:t>Diener</a:t>
            </a:r>
            <a:r>
              <a:rPr lang="de-DE" sz="1400" dirty="0"/>
              <a:t>, welche ihren Hausherren die </a:t>
            </a:r>
            <a:r>
              <a:rPr lang="de-DE" sz="1400" dirty="0" err="1"/>
              <a:t>Füsse</a:t>
            </a:r>
            <a:r>
              <a:rPr lang="de-DE" sz="1400" dirty="0"/>
              <a:t> wuschen.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3734" y="6018727"/>
            <a:ext cx="32226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Wie würde Jesus die 2. Frage beantworten? Lies den Merkvers!</a:t>
            </a:r>
            <a:endParaRPr lang="de-DE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809858" y="6335715"/>
            <a:ext cx="1133398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6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2579" y="679867"/>
            <a:ext cx="729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Donnerstag, 17. Juli 2014: 	</a:t>
            </a:r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Jesus recht hat?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521" y="1229807"/>
            <a:ext cx="2872943" cy="3534120"/>
          </a:xfrm>
          <a:prstGeom prst="rect">
            <a:avLst/>
          </a:prstGeom>
        </p:spPr>
      </p:pic>
      <p:pic>
        <p:nvPicPr>
          <p:cNvPr id="6" name="Bild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077" y="1299592"/>
            <a:ext cx="685005" cy="72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347" y="2610774"/>
            <a:ext cx="880223" cy="1178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93" y="2621140"/>
            <a:ext cx="963507" cy="1168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008" y="2595380"/>
            <a:ext cx="923701" cy="119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417" y="2608311"/>
            <a:ext cx="1114015" cy="1180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279718" y="1500839"/>
            <a:ext cx="363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Lies Markus 14, 27-31 und Lukas 22, 54-62 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9454" y="2068774"/>
            <a:ext cx="4658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 Welches Tier kommt in der Geschichte vor? Male es aus!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59454" y="4041088"/>
            <a:ext cx="53665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2. Als die Leute Petrus fragten, ob er auch zu diesem Jesus gehöre, hat er mit „Nein“ geantwortet. </a:t>
            </a:r>
          </a:p>
          <a:p>
            <a:r>
              <a:rPr lang="de-DE" sz="1400" dirty="0" smtClean="0"/>
              <a:t>War das richtig, was er getan hat?</a:t>
            </a:r>
          </a:p>
          <a:p>
            <a:r>
              <a:rPr lang="de-DE" sz="1400" dirty="0" smtClean="0"/>
              <a:t>__________________________________________________________</a:t>
            </a:r>
          </a:p>
          <a:p>
            <a:endParaRPr lang="de-DE" sz="1400" dirty="0"/>
          </a:p>
          <a:p>
            <a:r>
              <a:rPr lang="de-DE" sz="1400" dirty="0" smtClean="0"/>
              <a:t>3. Hast du auch schon einmal nicht die Wahrheit gesagt? 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Ja</a:t>
            </a:r>
          </a:p>
          <a:p>
            <a:pPr marL="285750" indent="-285750">
              <a:buFont typeface="Wingdings" charset="2"/>
              <a:buChar char=""/>
            </a:pPr>
            <a:r>
              <a:rPr lang="de-DE" sz="1400" dirty="0" smtClean="0"/>
              <a:t>Nein</a:t>
            </a:r>
          </a:p>
          <a:p>
            <a:pPr marL="285750" indent="-285750">
              <a:buFont typeface="Wingdings" charset="2"/>
              <a:buChar char=""/>
            </a:pPr>
            <a:endParaRPr lang="de-DE" sz="1400" dirty="0"/>
          </a:p>
          <a:p>
            <a:r>
              <a:rPr lang="de-DE" sz="1400" dirty="0" smtClean="0"/>
              <a:t>Es tat Petrus sehr leid, als er merkte, was er getan hatte. Was kannst du tun, wenn dir etwas leid tut? Lies den Merkvers.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844511" y="5469522"/>
            <a:ext cx="3012579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Merkvers: 1. Johannes 1,9.</a:t>
            </a:r>
          </a:p>
          <a:p>
            <a:r>
              <a:rPr lang="de-DE" sz="1600" dirty="0" smtClean="0"/>
              <a:t>Bitte Gott um Vergebung für die Sachen, die dir leid tun. Du darfst sicher sein, dass er dir vergibt.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5895700" y="4577814"/>
            <a:ext cx="3119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4. Welcher von den beiden Männern ist Petrus? </a:t>
            </a:r>
          </a:p>
          <a:p>
            <a:r>
              <a:rPr lang="de-DE" sz="1400" dirty="0" smtClean="0">
                <a:sym typeface="Wingdings"/>
              </a:rPr>
              <a:t> Umkreise den richtigen!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4902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2579" y="679867"/>
            <a:ext cx="729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latin typeface="Desdemona"/>
                <a:cs typeface="Desdemona"/>
              </a:rPr>
              <a:t>Freitag, 18. Juli 2014: 	</a:t>
            </a:r>
            <a:r>
              <a:rPr lang="de-DE" dirty="0" smtClean="0">
                <a:ln>
                  <a:solidFill>
                    <a:schemeClr val="tx1"/>
                  </a:solidFill>
                </a:ln>
                <a:latin typeface="Chaparral Pro"/>
                <a:cs typeface="Chaparral Pro"/>
              </a:rPr>
              <a:t>Wetten, dass das Grab leer ist?</a:t>
            </a:r>
            <a:endParaRPr lang="de-DE" dirty="0">
              <a:ln>
                <a:solidFill>
                  <a:schemeClr val="tx1"/>
                </a:solidFill>
              </a:ln>
              <a:latin typeface="Chaparral Pro"/>
              <a:cs typeface="Chaparral Pro"/>
            </a:endParaRPr>
          </a:p>
        </p:txBody>
      </p:sp>
      <p:pic>
        <p:nvPicPr>
          <p:cNvPr id="4" name="Bild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579" y="1255482"/>
            <a:ext cx="685005" cy="72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777" y="379172"/>
            <a:ext cx="1390422" cy="102821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414205" y="251366"/>
            <a:ext cx="360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70371" y="146384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Johannes 20, 1-10</a:t>
            </a:r>
            <a:endParaRPr lang="de-DE" sz="14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741" y="2113945"/>
            <a:ext cx="4930695" cy="44675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046741" y="1693165"/>
            <a:ext cx="221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haparral Pro"/>
                <a:cs typeface="Chaparral Pro"/>
              </a:rPr>
              <a:t>Was bisher geschah...</a:t>
            </a:r>
            <a:endParaRPr lang="de-DE" dirty="0">
              <a:latin typeface="Chaparral Pro"/>
              <a:cs typeface="Chaparral Pro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8696" y="2037564"/>
            <a:ext cx="354149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400" dirty="0" smtClean="0"/>
              <a:t>Erzählt einander was auf den einzelnen Bildern geschah!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de-DE" sz="1400" dirty="0" smtClean="0"/>
              <a:t>Wie </a:t>
            </a:r>
            <a:r>
              <a:rPr lang="de-DE" sz="1400" dirty="0" err="1" smtClean="0"/>
              <a:t>heisst</a:t>
            </a:r>
            <a:r>
              <a:rPr lang="de-DE" sz="1400" dirty="0" smtClean="0"/>
              <a:t> der Mann in der Mitte des ersten Bildes?</a:t>
            </a:r>
            <a:r>
              <a:rPr lang="de-DE" sz="1400" dirty="0"/>
              <a:t> </a:t>
            </a:r>
            <a:r>
              <a:rPr lang="de-DE" sz="1400" dirty="0" smtClean="0"/>
              <a:t>__________________________________</a:t>
            </a:r>
            <a:endParaRPr lang="de-DE" sz="1400" dirty="0"/>
          </a:p>
          <a:p>
            <a:pPr marL="342900" indent="-342900">
              <a:buAutoNum type="arabicPeriod"/>
            </a:pPr>
            <a:r>
              <a:rPr lang="de-DE" sz="1400" dirty="0" smtClean="0"/>
              <a:t>Warum bewacht ein Soldat das Grab von Jesus? (Matthäus 27, 62-66)</a:t>
            </a:r>
          </a:p>
          <a:p>
            <a:pPr marL="342900" indent="-342900">
              <a:buAutoNum type="arabicPeriod"/>
            </a:pPr>
            <a:r>
              <a:rPr lang="de-DE" sz="1400" dirty="0" smtClean="0"/>
              <a:t>Glaubst du, dass Jesus </a:t>
            </a:r>
            <a:r>
              <a:rPr lang="de-DE" sz="1400" b="1" dirty="0" smtClean="0"/>
              <a:t>auferstanden</a:t>
            </a:r>
            <a:r>
              <a:rPr lang="de-DE" sz="1400" dirty="0" smtClean="0"/>
              <a:t> ist und </a:t>
            </a:r>
            <a:r>
              <a:rPr lang="de-DE" sz="1400" b="1" dirty="0" smtClean="0"/>
              <a:t>lebt</a:t>
            </a:r>
            <a:r>
              <a:rPr lang="de-DE" sz="1400" dirty="0" smtClean="0"/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8696" y="4537722"/>
            <a:ext cx="3322395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Jesus hat seinen Jüngern angekündigt, dass er </a:t>
            </a:r>
            <a:r>
              <a:rPr lang="de-DE" sz="1400" b="1" dirty="0" smtClean="0"/>
              <a:t>sterben</a:t>
            </a:r>
            <a:r>
              <a:rPr lang="de-DE" sz="1400" dirty="0" smtClean="0"/>
              <a:t> und </a:t>
            </a:r>
            <a:r>
              <a:rPr lang="de-DE" sz="1400" b="1" dirty="0" smtClean="0"/>
              <a:t>auferstehen</a:t>
            </a:r>
            <a:r>
              <a:rPr lang="de-DE" sz="1400" dirty="0" smtClean="0"/>
              <a:t> wird. Seine Worte gingen in </a:t>
            </a:r>
            <a:r>
              <a:rPr lang="de-DE" sz="1400" b="1" dirty="0" smtClean="0"/>
              <a:t>Erfüllung</a:t>
            </a:r>
            <a:r>
              <a:rPr lang="de-DE" sz="1400" dirty="0" smtClean="0"/>
              <a:t>. Deshalb dürfen wir </a:t>
            </a:r>
            <a:r>
              <a:rPr lang="de-DE" sz="1400" b="1" dirty="0" smtClean="0"/>
              <a:t>vertrauen</a:t>
            </a:r>
            <a:r>
              <a:rPr lang="de-DE" sz="1400" dirty="0" smtClean="0"/>
              <a:t>, dass die </a:t>
            </a:r>
            <a:r>
              <a:rPr lang="de-DE" sz="1400" b="1" dirty="0" smtClean="0"/>
              <a:t>Bibel wahr </a:t>
            </a:r>
            <a:r>
              <a:rPr lang="de-DE" sz="1400" dirty="0" smtClean="0"/>
              <a:t>ist, denn so ein </a:t>
            </a:r>
            <a:r>
              <a:rPr lang="de-DE" sz="1400" dirty="0" err="1" smtClean="0"/>
              <a:t>grosses</a:t>
            </a:r>
            <a:r>
              <a:rPr lang="de-DE" sz="1400" dirty="0" smtClean="0"/>
              <a:t> </a:t>
            </a:r>
            <a:r>
              <a:rPr lang="de-DE" sz="1400" b="1" dirty="0" smtClean="0"/>
              <a:t>Wunder</a:t>
            </a:r>
            <a:r>
              <a:rPr lang="de-DE" sz="1400" dirty="0" smtClean="0"/>
              <a:t> wäre aus menschlicher Sicht ja gar nicht möglich.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3505" y="6151700"/>
            <a:ext cx="3641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Hast du schon einmal ein Wunder erlebt?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1615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1823</Words>
  <Application>Microsoft Macintosh PowerPoint</Application>
  <PresentationFormat>Bildschirmpräsentation (4:3)</PresentationFormat>
  <Paragraphs>184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Eliane Rentsch</dc:creator>
  <cp:lastModifiedBy>Eliane Rentsch</cp:lastModifiedBy>
  <cp:revision>96</cp:revision>
  <dcterms:created xsi:type="dcterms:W3CDTF">2014-06-14T17:33:37Z</dcterms:created>
  <dcterms:modified xsi:type="dcterms:W3CDTF">2014-07-10T06:02:25Z</dcterms:modified>
</cp:coreProperties>
</file>